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3"/>
  </p:notesMasterIdLst>
  <p:sldIdLst>
    <p:sldId id="256" r:id="rId3"/>
    <p:sldId id="556" r:id="rId4"/>
    <p:sldId id="557" r:id="rId5"/>
    <p:sldId id="558" r:id="rId6"/>
    <p:sldId id="563" r:id="rId7"/>
    <p:sldId id="559" r:id="rId8"/>
    <p:sldId id="564" r:id="rId9"/>
    <p:sldId id="560" r:id="rId10"/>
    <p:sldId id="565" r:id="rId11"/>
    <p:sldId id="5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35"/>
    <p:restoredTop sz="94687"/>
  </p:normalViewPr>
  <p:slideViewPr>
    <p:cSldViewPr snapToGrid="0">
      <p:cViewPr varScale="1">
        <p:scale>
          <a:sx n="91" d="100"/>
          <a:sy n="91" d="100"/>
        </p:scale>
        <p:origin x="192"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26">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F4C35D-54F9-4B81-9E5F-0FD6C199AF74}" type="doc">
      <dgm:prSet loTypeId="urn:microsoft.com/office/officeart/2005/8/layout/vList2" loCatId="list" qsTypeId="urn:microsoft.com/office/officeart/2005/8/quickstyle/simple4#11" qsCatId="simple" csTypeId="urn:microsoft.com/office/officeart/2005/8/colors/colorful2#26" csCatId="colorful"/>
      <dgm:spPr/>
      <dgm:t>
        <a:bodyPr/>
        <a:lstStyle/>
        <a:p>
          <a:endParaRPr lang="en-US"/>
        </a:p>
      </dgm:t>
    </dgm:pt>
    <dgm:pt modelId="{2EB48761-713C-4812-8A85-5CC4DAB71577}">
      <dgm:prSet/>
      <dgm:spPr/>
      <dgm:t>
        <a:bodyPr/>
        <a:lstStyle/>
        <a:p>
          <a:r>
            <a:rPr lang="en-US"/>
            <a:t>Do a search of published legal scholarship (Westlaw, Lexis, Hein, SSRN, etc.)</a:t>
          </a:r>
        </a:p>
      </dgm:t>
    </dgm:pt>
    <dgm:pt modelId="{C212787F-CCA4-4B92-BFFD-975C4F0E6721}" type="parTrans" cxnId="{016AD081-3F14-46FB-9E68-23AD7B20DFDF}">
      <dgm:prSet/>
      <dgm:spPr/>
      <dgm:t>
        <a:bodyPr/>
        <a:lstStyle/>
        <a:p>
          <a:endParaRPr lang="en-US"/>
        </a:p>
      </dgm:t>
    </dgm:pt>
    <dgm:pt modelId="{D349C26F-DE51-43F7-BA38-695FADA571B7}" type="sibTrans" cxnId="{016AD081-3F14-46FB-9E68-23AD7B20DFDF}">
      <dgm:prSet/>
      <dgm:spPr/>
      <dgm:t>
        <a:bodyPr/>
        <a:lstStyle/>
        <a:p>
          <a:endParaRPr lang="en-US"/>
        </a:p>
      </dgm:t>
    </dgm:pt>
    <dgm:pt modelId="{3508D6BD-2BD7-42D8-98A7-F92AB43C0233}">
      <dgm:prSet/>
      <dgm:spPr/>
      <dgm:t>
        <a:bodyPr/>
        <a:lstStyle/>
        <a:p>
          <a:r>
            <a:rPr lang="en-US"/>
            <a:t>Who else has written about this topic? Is your topic too similar?</a:t>
          </a:r>
        </a:p>
      </dgm:t>
    </dgm:pt>
    <dgm:pt modelId="{87AD99DE-1500-4D01-AFEC-5E63B1DCDB73}" type="parTrans" cxnId="{3A491B5A-CEA7-4D41-8BC3-8766D73792D3}">
      <dgm:prSet/>
      <dgm:spPr/>
      <dgm:t>
        <a:bodyPr/>
        <a:lstStyle/>
        <a:p>
          <a:endParaRPr lang="en-US"/>
        </a:p>
      </dgm:t>
    </dgm:pt>
    <dgm:pt modelId="{C0B885FF-FB20-4AFC-B062-8495B4B8F4EE}" type="sibTrans" cxnId="{3A491B5A-CEA7-4D41-8BC3-8766D73792D3}">
      <dgm:prSet/>
      <dgm:spPr/>
      <dgm:t>
        <a:bodyPr/>
        <a:lstStyle/>
        <a:p>
          <a:endParaRPr lang="en-US"/>
        </a:p>
      </dgm:t>
    </dgm:pt>
    <dgm:pt modelId="{3EE48FB4-0BE2-40FF-93A5-3D717247777A}">
      <dgm:prSet/>
      <dgm:spPr/>
      <dgm:t>
        <a:bodyPr/>
        <a:lstStyle/>
        <a:p>
          <a:r>
            <a:rPr lang="en-US"/>
            <a:t>Can you differentiate your analysis? </a:t>
          </a:r>
        </a:p>
      </dgm:t>
    </dgm:pt>
    <dgm:pt modelId="{AC6B78CD-37A8-4E7B-B630-F4D04D2FE27F}" type="parTrans" cxnId="{9F17BB3E-283F-4A6A-B010-0193206D6168}">
      <dgm:prSet/>
      <dgm:spPr/>
      <dgm:t>
        <a:bodyPr/>
        <a:lstStyle/>
        <a:p>
          <a:endParaRPr lang="en-US"/>
        </a:p>
      </dgm:t>
    </dgm:pt>
    <dgm:pt modelId="{C232E384-96EE-4322-9988-9E06A2039D24}" type="sibTrans" cxnId="{9F17BB3E-283F-4A6A-B010-0193206D6168}">
      <dgm:prSet/>
      <dgm:spPr/>
      <dgm:t>
        <a:bodyPr/>
        <a:lstStyle/>
        <a:p>
          <a:endParaRPr lang="en-US"/>
        </a:p>
      </dgm:t>
    </dgm:pt>
    <dgm:pt modelId="{DFD68FEC-0CF1-924A-8B92-A7B59D70A777}" type="pres">
      <dgm:prSet presAssocID="{58F4C35D-54F9-4B81-9E5F-0FD6C199AF74}" presName="linear" presStyleCnt="0">
        <dgm:presLayoutVars>
          <dgm:animLvl val="lvl"/>
          <dgm:resizeHandles val="exact"/>
        </dgm:presLayoutVars>
      </dgm:prSet>
      <dgm:spPr/>
    </dgm:pt>
    <dgm:pt modelId="{664310A9-E618-2F46-BBDD-316B593AA81A}" type="pres">
      <dgm:prSet presAssocID="{2EB48761-713C-4812-8A85-5CC4DAB71577}" presName="parentText" presStyleLbl="node1" presStyleIdx="0" presStyleCnt="3">
        <dgm:presLayoutVars>
          <dgm:chMax val="0"/>
          <dgm:bulletEnabled val="1"/>
        </dgm:presLayoutVars>
      </dgm:prSet>
      <dgm:spPr/>
    </dgm:pt>
    <dgm:pt modelId="{5B373412-48AA-EC43-A4D4-D75A1529D2FF}" type="pres">
      <dgm:prSet presAssocID="{D349C26F-DE51-43F7-BA38-695FADA571B7}" presName="spacer" presStyleCnt="0"/>
      <dgm:spPr/>
    </dgm:pt>
    <dgm:pt modelId="{8C083784-ED06-5844-B216-5537D48C3599}" type="pres">
      <dgm:prSet presAssocID="{3508D6BD-2BD7-42D8-98A7-F92AB43C0233}" presName="parentText" presStyleLbl="node1" presStyleIdx="1" presStyleCnt="3">
        <dgm:presLayoutVars>
          <dgm:chMax val="0"/>
          <dgm:bulletEnabled val="1"/>
        </dgm:presLayoutVars>
      </dgm:prSet>
      <dgm:spPr/>
    </dgm:pt>
    <dgm:pt modelId="{6B894F5B-C314-7341-8DC0-FACFD3E7130A}" type="pres">
      <dgm:prSet presAssocID="{C0B885FF-FB20-4AFC-B062-8495B4B8F4EE}" presName="spacer" presStyleCnt="0"/>
      <dgm:spPr/>
    </dgm:pt>
    <dgm:pt modelId="{91FB721C-EB2D-FD41-B61F-DD4624C2CEC9}" type="pres">
      <dgm:prSet presAssocID="{3EE48FB4-0BE2-40FF-93A5-3D717247777A}" presName="parentText" presStyleLbl="node1" presStyleIdx="2" presStyleCnt="3">
        <dgm:presLayoutVars>
          <dgm:chMax val="0"/>
          <dgm:bulletEnabled val="1"/>
        </dgm:presLayoutVars>
      </dgm:prSet>
      <dgm:spPr/>
    </dgm:pt>
  </dgm:ptLst>
  <dgm:cxnLst>
    <dgm:cxn modelId="{F678E906-F0A8-7C4E-AD0B-71A48FF84EF8}" type="presOf" srcId="{3508D6BD-2BD7-42D8-98A7-F92AB43C0233}" destId="{8C083784-ED06-5844-B216-5537D48C3599}" srcOrd="0" destOrd="0" presId="urn:microsoft.com/office/officeart/2005/8/layout/vList2"/>
    <dgm:cxn modelId="{980C7314-5138-CA49-A025-E6F599539952}" type="presOf" srcId="{3EE48FB4-0BE2-40FF-93A5-3D717247777A}" destId="{91FB721C-EB2D-FD41-B61F-DD4624C2CEC9}" srcOrd="0" destOrd="0" presId="urn:microsoft.com/office/officeart/2005/8/layout/vList2"/>
    <dgm:cxn modelId="{9F17BB3E-283F-4A6A-B010-0193206D6168}" srcId="{58F4C35D-54F9-4B81-9E5F-0FD6C199AF74}" destId="{3EE48FB4-0BE2-40FF-93A5-3D717247777A}" srcOrd="2" destOrd="0" parTransId="{AC6B78CD-37A8-4E7B-B630-F4D04D2FE27F}" sibTransId="{C232E384-96EE-4322-9988-9E06A2039D24}"/>
    <dgm:cxn modelId="{2300084A-D0AF-A041-B66E-A25F13E72AC8}" type="presOf" srcId="{58F4C35D-54F9-4B81-9E5F-0FD6C199AF74}" destId="{DFD68FEC-0CF1-924A-8B92-A7B59D70A777}" srcOrd="0" destOrd="0" presId="urn:microsoft.com/office/officeart/2005/8/layout/vList2"/>
    <dgm:cxn modelId="{3A491B5A-CEA7-4D41-8BC3-8766D73792D3}" srcId="{58F4C35D-54F9-4B81-9E5F-0FD6C199AF74}" destId="{3508D6BD-2BD7-42D8-98A7-F92AB43C0233}" srcOrd="1" destOrd="0" parTransId="{87AD99DE-1500-4D01-AFEC-5E63B1DCDB73}" sibTransId="{C0B885FF-FB20-4AFC-B062-8495B4B8F4EE}"/>
    <dgm:cxn modelId="{016AD081-3F14-46FB-9E68-23AD7B20DFDF}" srcId="{58F4C35D-54F9-4B81-9E5F-0FD6C199AF74}" destId="{2EB48761-713C-4812-8A85-5CC4DAB71577}" srcOrd="0" destOrd="0" parTransId="{C212787F-CCA4-4B92-BFFD-975C4F0E6721}" sibTransId="{D349C26F-DE51-43F7-BA38-695FADA571B7}"/>
    <dgm:cxn modelId="{FF6F43BB-C5CE-F840-93B1-6F55A944FF9F}" type="presOf" srcId="{2EB48761-713C-4812-8A85-5CC4DAB71577}" destId="{664310A9-E618-2F46-BBDD-316B593AA81A}" srcOrd="0" destOrd="0" presId="urn:microsoft.com/office/officeart/2005/8/layout/vList2"/>
    <dgm:cxn modelId="{2EE9AEEA-B00C-D54A-AAB8-429FCD23C484}" type="presParOf" srcId="{DFD68FEC-0CF1-924A-8B92-A7B59D70A777}" destId="{664310A9-E618-2F46-BBDD-316B593AA81A}" srcOrd="0" destOrd="0" presId="urn:microsoft.com/office/officeart/2005/8/layout/vList2"/>
    <dgm:cxn modelId="{69B0272C-6FE7-954B-97C8-0BB2AF8784DE}" type="presParOf" srcId="{DFD68FEC-0CF1-924A-8B92-A7B59D70A777}" destId="{5B373412-48AA-EC43-A4D4-D75A1529D2FF}" srcOrd="1" destOrd="0" presId="urn:microsoft.com/office/officeart/2005/8/layout/vList2"/>
    <dgm:cxn modelId="{3D0D0367-3ED6-D746-9F71-0836A006282B}" type="presParOf" srcId="{DFD68FEC-0CF1-924A-8B92-A7B59D70A777}" destId="{8C083784-ED06-5844-B216-5537D48C3599}" srcOrd="2" destOrd="0" presId="urn:microsoft.com/office/officeart/2005/8/layout/vList2"/>
    <dgm:cxn modelId="{69ACEAAF-A10C-7E45-B743-AE9E3E493B83}" type="presParOf" srcId="{DFD68FEC-0CF1-924A-8B92-A7B59D70A777}" destId="{6B894F5B-C314-7341-8DC0-FACFD3E7130A}" srcOrd="3" destOrd="0" presId="urn:microsoft.com/office/officeart/2005/8/layout/vList2"/>
    <dgm:cxn modelId="{9DCB9E4C-7040-3D4B-A6DB-08F834053C21}" type="presParOf" srcId="{DFD68FEC-0CF1-924A-8B92-A7B59D70A777}" destId="{91FB721C-EB2D-FD41-B61F-DD4624C2CEC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310A9-E618-2F46-BBDD-316B593AA81A}">
      <dsp:nvSpPr>
        <dsp:cNvPr id="0" name=""/>
        <dsp:cNvSpPr/>
      </dsp:nvSpPr>
      <dsp:spPr>
        <a:xfrm>
          <a:off x="0" y="80644"/>
          <a:ext cx="6666833" cy="170469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Do a search of published legal scholarship (Westlaw, Lexis, Hein, SSRN, etc.)</a:t>
          </a:r>
        </a:p>
      </dsp:txBody>
      <dsp:txXfrm>
        <a:off x="83216" y="163860"/>
        <a:ext cx="6500401" cy="1538258"/>
      </dsp:txXfrm>
    </dsp:sp>
    <dsp:sp modelId="{8C083784-ED06-5844-B216-5537D48C3599}">
      <dsp:nvSpPr>
        <dsp:cNvPr id="0" name=""/>
        <dsp:cNvSpPr/>
      </dsp:nvSpPr>
      <dsp:spPr>
        <a:xfrm>
          <a:off x="0" y="1874614"/>
          <a:ext cx="6666833" cy="1704690"/>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Who else has written about this topic? Is your topic too similar?</a:t>
          </a:r>
        </a:p>
      </dsp:txBody>
      <dsp:txXfrm>
        <a:off x="83216" y="1957830"/>
        <a:ext cx="6500401" cy="1538258"/>
      </dsp:txXfrm>
    </dsp:sp>
    <dsp:sp modelId="{91FB721C-EB2D-FD41-B61F-DD4624C2CEC9}">
      <dsp:nvSpPr>
        <dsp:cNvPr id="0" name=""/>
        <dsp:cNvSpPr/>
      </dsp:nvSpPr>
      <dsp:spPr>
        <a:xfrm>
          <a:off x="0" y="3668585"/>
          <a:ext cx="6666833" cy="170469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Can you differentiate your analysis? </a:t>
          </a:r>
        </a:p>
      </dsp:txBody>
      <dsp:txXfrm>
        <a:off x="83216" y="3751801"/>
        <a:ext cx="6500401" cy="15382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E9532-C80F-C546-8B39-79889F913DE2}" type="datetimeFigureOut">
              <a:rPr lang="en-US" smtClean="0"/>
              <a:t>9/4/26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1292B-9A68-0947-860A-A6CF76E0E71B}" type="slidenum">
              <a:rPr lang="en-US" smtClean="0"/>
              <a:t>‹#›</a:t>
            </a:fld>
            <a:endParaRPr lang="en-US"/>
          </a:p>
        </p:txBody>
      </p:sp>
    </p:spTree>
    <p:extLst>
      <p:ext uri="{BB962C8B-B14F-4D97-AF65-F5344CB8AC3E}">
        <p14:creationId xmlns:p14="http://schemas.microsoft.com/office/powerpoint/2010/main" val="481143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00084-B333-6B48-BD83-FDA7CDEF2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2654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 are many fascinating and relevant issues in food policy, ranging from on-farm concerns to manufacturing and retail issues to issues on the minds of consumers. Current topics in the news include ultra-processed foods, food procurement laws, carbon friendly labeling, farm bill programs, the rise in childhood food insecurity, the use of food as a weapon of war. The list goes on and on.  One way to approach selecting a topic for a law review article is to survey the current news media (newspapers, blogs, food policy newsletters) for stories that interest you.  Interest – finding a topic that engages you – is the first criteria for a good topic.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general topic area should be something in which you are keenly interested because you will likely spend several months dedicated to it. Then narrow it to a specific legal issue from there. </a:t>
            </a:r>
          </a:p>
          <a:p>
            <a:endParaRPr lang="en-US" dirty="0"/>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have only had time to introduce you to a few areas in any depth. There are issues more closely tied to agriculture that have not been considered. And there are host of interesting labeling issues that we have yet to explore. </a:t>
            </a: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 blogs and legal newsletters that are mentioned in the resources posted for you on Blackboard are a good source for ideas. </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Be prepared that your research may cause you to adjust your claim. Don’t worry if it does. Let your research guide you.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00084-B333-6B48-BD83-FDA7CDEF2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13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Because you are writing a law review article, you must find a “legal hook” upon which to base your article. For example, you cannot simply write about the problem of obesity in the United States and the link to public health problems.  That might be a great term paper or magazine article, but you need to add in an element of the law. This involves taking your topic and developing a legal claim about it.  You might want to criticize some aspect of the existing law, propose an alternative or additional legal structure to address the problem, or argue that personal freedom is paramount, and the law should not intervene. Your legal hook can be to critique a statute or statutory framework, a regulation, caselaw, or even a binding contract, and then develop your own proposal for a solution to a problem you have identified.</a:t>
            </a: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t>Find your legal argument – use the law (and other sources) to support your argument </a:t>
            </a:r>
          </a:p>
          <a:p>
            <a:pPr lvl="1"/>
            <a:r>
              <a:rPr lang="en-US" dirty="0"/>
              <a:t>Include legal analysis </a:t>
            </a:r>
          </a:p>
          <a:p>
            <a:pPr lvl="1"/>
            <a:r>
              <a:rPr lang="en-US" dirty="0"/>
              <a:t>Where does court precedent, legislative history, persuasive authority (other state or circuit court decisions, other state’s laws, etc.) agree with your claim?</a:t>
            </a:r>
          </a:p>
          <a:p>
            <a:pPr marL="0" marR="0">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case note is perhaps the most straightforward type of legal hook. This type of article focuses on one recently decided case. The article analyzes the reasoning of the court and the result of the decision. While other cases, regulations, statutes, even the Constitution may be included in the analysis, the case provides the focus of the article. For students interested in writing this type of article, there are often cases highlighted in the legal news media or in food and agriculture news. You can also do a traditional case law search. </a:t>
            </a:r>
          </a:p>
          <a:p>
            <a:endParaRPr lang="en-US" dirty="0"/>
          </a:p>
          <a:p>
            <a:pPr marL="342900" marR="0" lvl="0" indent="-342900">
              <a:spcBef>
                <a:spcPts val="0"/>
              </a:spcBef>
              <a:spcAft>
                <a:spcPts val="0"/>
              </a:spcAft>
              <a:buFont typeface="Symbol" pitchFamily="2"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analysis of “caselaw in an area that is confused, in conflict or in transition” with the author suggesting a solution;</a:t>
            </a:r>
          </a:p>
          <a:p>
            <a:pPr marL="342900" marR="0" lvl="0" indent="-342900">
              <a:spcBef>
                <a:spcPts val="0"/>
              </a:spcBef>
              <a:spcAft>
                <a:spcPts val="0"/>
              </a:spcAft>
              <a:buFont typeface="Symbol" pitchFamily="2"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“law reform article” that characterizes an aspect of the law as being unfair or wrong, with a proposed reform policy suggested;</a:t>
            </a:r>
          </a:p>
          <a:p>
            <a:pPr marL="342900" marR="0" lvl="0" indent="-342900">
              <a:spcBef>
                <a:spcPts val="0"/>
              </a:spcBef>
              <a:spcAft>
                <a:spcPts val="0"/>
              </a:spcAft>
              <a:buFont typeface="Symbol" pitchFamily="2"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legislative note in which recent legislation is analyzed and critiqued- maybe your thesis is just that this legislation won’t accomplish what it set out to do, and propose how it could be amended to fix that. Or maybe your argument is that it does exactly what it was intended to do, and describe why  </a:t>
            </a:r>
          </a:p>
          <a:p>
            <a:pPr marL="342900" marR="0" lvl="0" indent="-342900">
              <a:spcBef>
                <a:spcPts val="0"/>
              </a:spcBef>
              <a:spcAft>
                <a:spcPts val="0"/>
              </a:spcAft>
              <a:buFont typeface="Symbol" pitchFamily="2"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Regulatory note- why an administrative regulation is or is not effective – and can certainly critique its impact with the APA. =--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Loper</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The interdisciplinary article that incorporates “insights from another field such as psychology, economics or sociology” to guide the law in a better direction.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00084-B333-6B48-BD83-FDA7CDEF2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873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your claim should be original, reasonable, and well-researched. Your article should convince the reader that your claim is sound. </a:t>
            </a:r>
          </a:p>
          <a:p>
            <a:endParaRPr lang="en-US" dirty="0"/>
          </a:p>
          <a:p>
            <a:r>
              <a:rPr lang="en-US" dirty="0"/>
              <a:t>Be creative!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00084-B333-6B48-BD83-FDA7CDEF2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929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want to examine the application of a law or issue in one jurisdiction? Do you want to challenge the current legal definition of a problem or legal term? Do you want to compare one issue to another issue? Can you identify the cause and effect of an issue? Do you want to substantiate or discredit an approach to a problem? </a:t>
            </a:r>
          </a:p>
          <a:p>
            <a:endParaRPr lang="en-US" dirty="0"/>
          </a:p>
          <a:p>
            <a:r>
              <a:rPr lang="en-US" dirty="0"/>
              <a:t>You are interested in food safety, so you think through recent food safety policy shifts, and come along the salmonella policy being proposed from FSIS </a:t>
            </a:r>
          </a:p>
          <a:p>
            <a:endParaRPr lang="en-US" dirty="0"/>
          </a:p>
          <a:p>
            <a:r>
              <a:rPr lang="en-US" dirty="0"/>
              <a:t>Don’t narrow too much to where you won’t have enough content </a:t>
            </a:r>
          </a:p>
          <a:p>
            <a:endParaRPr lang="en-US" dirty="0"/>
          </a:p>
          <a:p>
            <a:r>
              <a:rPr lang="en-US" dirty="0" err="1"/>
              <a:t>Loper</a:t>
            </a:r>
            <a:r>
              <a:rPr lang="en-US" dirty="0"/>
              <a:t> case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00084-B333-6B48-BD83-FDA7CDEF2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45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want to write you intro and conclusion last and that is okay, but you can also write it first and then rewrite it later</a:t>
            </a:r>
          </a:p>
          <a:p>
            <a:endParaRPr lang="en-US" dirty="0"/>
          </a:p>
          <a:p>
            <a:r>
              <a:rPr lang="en-US" dirty="0"/>
              <a:t>Do what works for you when it comes to organizing your research </a:t>
            </a:r>
          </a:p>
          <a:p>
            <a:endParaRPr lang="en-US" dirty="0"/>
          </a:p>
          <a:p>
            <a:r>
              <a:rPr lang="en-US" dirty="0"/>
              <a:t>Topics, Preemption start, initial research tips, getting organized, and - 7:16 – we will watch other parts of the video in other classes </a:t>
            </a:r>
          </a:p>
          <a:p>
            <a:r>
              <a:rPr lang="en-US" dirty="0"/>
              <a:t> </a:t>
            </a:r>
          </a:p>
          <a:p>
            <a:endParaRPr lang="en-US" dirty="0"/>
          </a:p>
          <a:p>
            <a:r>
              <a:rPr lang="en-US" dirty="0"/>
              <a:t>Faculty advisor notes:</a:t>
            </a:r>
          </a:p>
          <a:p>
            <a:r>
              <a:rPr lang="en-US" dirty="0"/>
              <a:t>Faculty are very busy, especially during midterms and finals so please give them at least 2 weeks to review your drafts and find a time to meet. Great opportunity to work with a faculty member 1:1. </a:t>
            </a:r>
          </a:p>
          <a:p>
            <a:endParaRPr lang="en-US" dirty="0"/>
          </a:p>
          <a:p>
            <a:endParaRPr lang="en-US" dirty="0"/>
          </a:p>
          <a:p>
            <a:r>
              <a:rPr lang="en-US" dirty="0"/>
              <a:t>Notes from video:</a:t>
            </a:r>
          </a:p>
          <a:p>
            <a:endParaRPr lang="en-US" dirty="0"/>
          </a:p>
          <a:p>
            <a:r>
              <a:rPr lang="en-US" dirty="0"/>
              <a:t>Organize in a way that won’t result in plagiarism – copy past to outline, add quotes!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00084-B333-6B48-BD83-FDA7CDEF2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367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82848-7D6D-15E7-FF9A-732B70189A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B87749-0962-5431-79E3-E7C3220D1F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4DAD43-4863-94FF-9244-4EC249DC6018}"/>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5" name="Footer Placeholder 4">
            <a:extLst>
              <a:ext uri="{FF2B5EF4-FFF2-40B4-BE49-F238E27FC236}">
                <a16:creationId xmlns:a16="http://schemas.microsoft.com/office/drawing/2014/main" id="{843FB45E-A768-7F75-A8CA-BB7F826B6D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0BDD2-19B1-766D-CF72-8DAC6C0C858B}"/>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3201165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2F3B-AF37-072A-C004-2A05523C6B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698054-89A5-EA0C-4FB3-EF59B17A4D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224B93-C062-CCB0-4F91-338E14A57181}"/>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5" name="Footer Placeholder 4">
            <a:extLst>
              <a:ext uri="{FF2B5EF4-FFF2-40B4-BE49-F238E27FC236}">
                <a16:creationId xmlns:a16="http://schemas.microsoft.com/office/drawing/2014/main" id="{291C5144-EC62-54FA-C2A4-B78400959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460A1C-475B-4739-D99E-D745AC398A0E}"/>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519397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7E354-EC69-46CF-ACA7-D81B9A7C04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6BAE20-02E4-3881-6B16-B915DA4D10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9140D1-3841-FB0E-D531-1425A1823EDC}"/>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5" name="Footer Placeholder 4">
            <a:extLst>
              <a:ext uri="{FF2B5EF4-FFF2-40B4-BE49-F238E27FC236}">
                <a16:creationId xmlns:a16="http://schemas.microsoft.com/office/drawing/2014/main" id="{20FA45F5-8997-A96B-9E50-C568EDE91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46C624-812B-0D85-3B6D-F91F82EFBF44}"/>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3256093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7CED7-B263-9C43-A53C-46C511C940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51957B-C76C-3D4F-8E04-CEBCF764D8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5F38887-771C-214F-8757-D46067195342}"/>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5" name="Footer Placeholder 4">
            <a:extLst>
              <a:ext uri="{FF2B5EF4-FFF2-40B4-BE49-F238E27FC236}">
                <a16:creationId xmlns:a16="http://schemas.microsoft.com/office/drawing/2014/main" id="{6A6B41A9-EC85-4747-871B-7B5AEEFF617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5E5C10D-1243-A041-9C4F-C0A0D82EE0E2}"/>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549123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A59A3-0775-2C4C-AE24-CB309CECC1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83DF9F-A141-A245-AFB0-FE8196DF56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4D0998-B401-DD41-AC24-3BB2E5E433BB}"/>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5" name="Footer Placeholder 4">
            <a:extLst>
              <a:ext uri="{FF2B5EF4-FFF2-40B4-BE49-F238E27FC236}">
                <a16:creationId xmlns:a16="http://schemas.microsoft.com/office/drawing/2014/main" id="{4418DE4D-AAAF-D64A-B3F8-8CCD36B3C5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6C38D-E1D5-CD40-86C3-C3C464EFA7F7}"/>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2796413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82B11-9F07-4740-91B9-D24F62116D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D3704F5-34D2-8D4E-BD5A-7C2BF74C23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59A9F3-99F5-4C49-9175-498C68244A6F}"/>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5" name="Footer Placeholder 4">
            <a:extLst>
              <a:ext uri="{FF2B5EF4-FFF2-40B4-BE49-F238E27FC236}">
                <a16:creationId xmlns:a16="http://schemas.microsoft.com/office/drawing/2014/main" id="{12D46BD8-CCFD-6040-9DE0-2797E0CC76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F7E590-12CD-D84D-B6A2-C6D8B97F4C14}"/>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3889268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C923F-51A5-A742-93BA-80C0230F8D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553AA7-4F9B-9646-B30A-90065A999A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57FF52-CDF9-084A-84AA-B7AE80954F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90022D-C73F-B749-948E-765F932D9C6B}"/>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6" name="Footer Placeholder 5">
            <a:extLst>
              <a:ext uri="{FF2B5EF4-FFF2-40B4-BE49-F238E27FC236}">
                <a16:creationId xmlns:a16="http://schemas.microsoft.com/office/drawing/2014/main" id="{D63007A3-4802-D04D-8F00-2BE6D17113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CE52BAD-BA76-D54C-9C9E-CBBD9ACDFECC}"/>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1700793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EAB9D-6EA3-4444-BBD5-B566DD788E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8D4BED-017E-B548-8448-55137B9FFB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CE4F33-CC06-2746-92F9-6EECC3A7E5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F7F6DF-C3DE-9A4C-AE1B-406BDB200B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614D6B-0AB9-FB49-9FCB-8D90A49560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0E91AD-6C4C-3145-A6D1-A674A38FEF3D}"/>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8" name="Footer Placeholder 7">
            <a:extLst>
              <a:ext uri="{FF2B5EF4-FFF2-40B4-BE49-F238E27FC236}">
                <a16:creationId xmlns:a16="http://schemas.microsoft.com/office/drawing/2014/main" id="{BF6407C0-46C8-AB42-AD6F-415215C9466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FA96C77-484F-1144-9B26-5ADFEE9E9EE5}"/>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1538295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3B181-781E-9C49-B558-B433B89A36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499B58-FB4B-7F44-AD39-BB192213262F}"/>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4" name="Footer Placeholder 3">
            <a:extLst>
              <a:ext uri="{FF2B5EF4-FFF2-40B4-BE49-F238E27FC236}">
                <a16:creationId xmlns:a16="http://schemas.microsoft.com/office/drawing/2014/main" id="{981F8DD8-1A13-004B-B86D-32B6D7C2E7E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44D72E8-BE4A-B641-9EBE-5EE298961066}"/>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3562927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59B490-E1D8-AD4A-829C-B20A76F98440}"/>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3" name="Footer Placeholder 2">
            <a:extLst>
              <a:ext uri="{FF2B5EF4-FFF2-40B4-BE49-F238E27FC236}">
                <a16:creationId xmlns:a16="http://schemas.microsoft.com/office/drawing/2014/main" id="{A7283E2D-DECE-9C4D-8DB5-596E8D9DB35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B8EE648-3B9B-FF4B-A23E-AD5BBE900A65}"/>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15308559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E7F58-4D2E-814B-9124-B3A4681857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F7FE6C-F129-064B-9783-989A88301B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A9171A-E06E-C148-9A7E-0526E4C531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7F4955-7A8A-1443-BAD5-1B6E16150CA6}"/>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6" name="Footer Placeholder 5">
            <a:extLst>
              <a:ext uri="{FF2B5EF4-FFF2-40B4-BE49-F238E27FC236}">
                <a16:creationId xmlns:a16="http://schemas.microsoft.com/office/drawing/2014/main" id="{0BE187BC-77E6-D448-A227-FB616D927C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A0B6AB-7625-A746-8BED-271EA8320556}"/>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603080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FE94-8036-B4B3-10E9-6DE10F98C0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AD59DE-1BB1-8AB6-9BDC-059D7DE044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4F9783-8B85-A110-A05F-1E48681B3C92}"/>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5" name="Footer Placeholder 4">
            <a:extLst>
              <a:ext uri="{FF2B5EF4-FFF2-40B4-BE49-F238E27FC236}">
                <a16:creationId xmlns:a16="http://schemas.microsoft.com/office/drawing/2014/main" id="{52D37303-19C8-B987-8100-D9BEA1086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636DF7-E1C8-F5F7-1027-3F277437AF99}"/>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21102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849F8-4CD0-3442-9828-41DD870E1C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ED83E5-BE6B-8D43-B29C-9A7F50228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58D7E5B-CD87-4243-98A2-873DFA1A0C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7C9283-C960-0C46-A8D7-AAC2D40CD3EB}"/>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6" name="Footer Placeholder 5">
            <a:extLst>
              <a:ext uri="{FF2B5EF4-FFF2-40B4-BE49-F238E27FC236}">
                <a16:creationId xmlns:a16="http://schemas.microsoft.com/office/drawing/2014/main" id="{724514CE-3ED6-E745-9170-21E913ADE7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90BCBC-903B-854C-ADE4-F6363EFB453C}"/>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303895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E28EC-D459-BF42-80D7-11E2E96028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729F29-54A9-5648-917C-6D8F9BD691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39F10-81B9-8C42-BDBE-B5A15586A86B}"/>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5" name="Footer Placeholder 4">
            <a:extLst>
              <a:ext uri="{FF2B5EF4-FFF2-40B4-BE49-F238E27FC236}">
                <a16:creationId xmlns:a16="http://schemas.microsoft.com/office/drawing/2014/main" id="{73BED3F1-F1B3-BD46-98A2-7CD145046F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83EA0A-A4F1-4E4C-A867-BB16F36A19CB}"/>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5670088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3A595F-34EF-324D-8462-705D62ED7F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EDFFA-91D1-B042-A564-46AC5D0EC3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460DE5-14D9-D342-9FD9-0501BF02801E}"/>
              </a:ext>
            </a:extLst>
          </p:cNvPr>
          <p:cNvSpPr>
            <a:spLocks noGrp="1"/>
          </p:cNvSpPr>
          <p:nvPr>
            <p:ph type="dt" sz="half" idx="10"/>
          </p:nvPr>
        </p:nvSpPr>
        <p:spPr/>
        <p:txBody>
          <a:bodyPr/>
          <a:lstStyle/>
          <a:p>
            <a:fld id="{F2C1F4BB-0655-FB47-881A-74029D0181CC}" type="datetimeFigureOut">
              <a:rPr lang="en-US" smtClean="0"/>
              <a:t>9/4/26</a:t>
            </a:fld>
            <a:endParaRPr lang="en-US" dirty="0"/>
          </a:p>
        </p:txBody>
      </p:sp>
      <p:sp>
        <p:nvSpPr>
          <p:cNvPr id="5" name="Footer Placeholder 4">
            <a:extLst>
              <a:ext uri="{FF2B5EF4-FFF2-40B4-BE49-F238E27FC236}">
                <a16:creationId xmlns:a16="http://schemas.microsoft.com/office/drawing/2014/main" id="{4E845BF9-1BF9-6B46-BADE-199A164766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46FFD2-3ABF-A74F-9237-E4638E5DA1ED}"/>
              </a:ext>
            </a:extLst>
          </p:cNvPr>
          <p:cNvSpPr>
            <a:spLocks noGrp="1"/>
          </p:cNvSpPr>
          <p:nvPr>
            <p:ph type="sldNum" sz="quarter" idx="12"/>
          </p:nvPr>
        </p:nvSpPr>
        <p:spPr/>
        <p:txBody>
          <a:bodyPr/>
          <a:lstStyle/>
          <a:p>
            <a:fld id="{7DB51D84-F19C-6746-A530-19138DE4D05B}" type="slidenum">
              <a:rPr lang="en-US" smtClean="0"/>
              <a:t>‹#›</a:t>
            </a:fld>
            <a:endParaRPr lang="en-US" dirty="0"/>
          </a:p>
        </p:txBody>
      </p:sp>
    </p:spTree>
    <p:extLst>
      <p:ext uri="{BB962C8B-B14F-4D97-AF65-F5344CB8AC3E}">
        <p14:creationId xmlns:p14="http://schemas.microsoft.com/office/powerpoint/2010/main" val="36293648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370541" y="4419855"/>
            <a:ext cx="8504519" cy="1676146"/>
          </a:xfrm>
        </p:spPr>
        <p:txBody>
          <a:bodyPr anchor="b">
            <a:noAutofit/>
          </a:bodyPr>
          <a:lstStyle>
            <a:lvl1pPr algn="l">
              <a:defRPr sz="4000" b="0"/>
            </a:lvl1pPr>
          </a:lstStyle>
          <a:p>
            <a:r>
              <a:rPr lang="en-US" dirty="0"/>
              <a:t>Click to edit Master title style</a:t>
            </a:r>
            <a:endParaRPr dirty="0"/>
          </a:p>
        </p:txBody>
      </p:sp>
      <p:sp>
        <p:nvSpPr>
          <p:cNvPr id="3" name="Picture Placeholder 2"/>
          <p:cNvSpPr>
            <a:spLocks noGrp="1"/>
          </p:cNvSpPr>
          <p:nvPr>
            <p:ph type="pic" idx="1"/>
          </p:nvPr>
        </p:nvSpPr>
        <p:spPr>
          <a:xfrm>
            <a:off x="370541" y="228600"/>
            <a:ext cx="85045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7" name="Slide Number Placeholder 6"/>
          <p:cNvSpPr>
            <a:spLocks noGrp="1"/>
          </p:cNvSpPr>
          <p:nvPr>
            <p:ph type="sldNum" sz="quarter" idx="12"/>
          </p:nvPr>
        </p:nvSpPr>
        <p:spPr/>
        <p:txBody>
          <a:bodyPr/>
          <a:lstStyle/>
          <a:p>
            <a:fld id="{4135604F-1B90-0C4B-B769-39B1C4FF3072}" type="slidenum">
              <a:rPr lang="en-US" smtClean="0"/>
              <a:t>‹#›</a:t>
            </a:fld>
            <a:endParaRPr lang="en-US"/>
          </a:p>
        </p:txBody>
      </p:sp>
      <p:sp>
        <p:nvSpPr>
          <p:cNvPr id="8" name="Rectangle 7"/>
          <p:cNvSpPr/>
          <p:nvPr/>
        </p:nvSpPr>
        <p:spPr>
          <a:xfrm>
            <a:off x="9069917" y="228600"/>
            <a:ext cx="27432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9" name="Rectangle 8"/>
          <p:cNvSpPr/>
          <p:nvPr/>
        </p:nvSpPr>
        <p:spPr>
          <a:xfrm>
            <a:off x="9069917" y="2377440"/>
            <a:ext cx="27432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Tree>
    <p:extLst>
      <p:ext uri="{BB962C8B-B14F-4D97-AF65-F5344CB8AC3E}">
        <p14:creationId xmlns:p14="http://schemas.microsoft.com/office/powerpoint/2010/main" val="3229857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C316B-D95A-07A6-1D58-4BF55DB4D4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0507EE-CBED-1002-1519-81BEC10536A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6A70CB-8403-CECB-2F8F-D7D0273AA7A0}"/>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5" name="Footer Placeholder 4">
            <a:extLst>
              <a:ext uri="{FF2B5EF4-FFF2-40B4-BE49-F238E27FC236}">
                <a16:creationId xmlns:a16="http://schemas.microsoft.com/office/drawing/2014/main" id="{3F4F3E7B-4C76-71B8-88FC-3A528462A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81B04A-AF4F-AB54-149B-B3E1F4EC59D1}"/>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3196181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B63A9-F33E-2821-17D1-0A8490408E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5B829F-AD63-F752-C9F4-5C3036409C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D13CA1-91C8-C214-3C7D-701055652F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658307-F8AF-651E-17B4-B6730C6D9ADF}"/>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6" name="Footer Placeholder 5">
            <a:extLst>
              <a:ext uri="{FF2B5EF4-FFF2-40B4-BE49-F238E27FC236}">
                <a16:creationId xmlns:a16="http://schemas.microsoft.com/office/drawing/2014/main" id="{AB1AB6F7-5541-BC67-62C8-D6FBBBD14C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3D06C3-D5D2-E4A1-A66C-5DCA6343F357}"/>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2708716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0C82E-AA89-72A0-6022-699673D606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F4070A-AFC0-EB70-CB3C-A5D2A74D0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FCF14C-8536-59AC-AA2A-90E88364CE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59B308-B628-C669-E14E-DC5B3FE1ED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9B9B5D-C9C6-A36B-524B-85EC6AFF92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3F2D5C-1BBD-8FE6-CFB1-DCFC10AA5E3E}"/>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8" name="Footer Placeholder 7">
            <a:extLst>
              <a:ext uri="{FF2B5EF4-FFF2-40B4-BE49-F238E27FC236}">
                <a16:creationId xmlns:a16="http://schemas.microsoft.com/office/drawing/2014/main" id="{9FE1C72F-DDB7-BA01-F96A-B41338C451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FF799F-6C73-6C8A-39ED-783A0D88352A}"/>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3436417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BCF8-6FB2-AED6-D968-746D123715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81C0A8-2B52-51B5-2499-B227D38262A1}"/>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4" name="Footer Placeholder 3">
            <a:extLst>
              <a:ext uri="{FF2B5EF4-FFF2-40B4-BE49-F238E27FC236}">
                <a16:creationId xmlns:a16="http://schemas.microsoft.com/office/drawing/2014/main" id="{01D8386A-9CB5-6D8E-FEFA-869E1FE9C7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9FDA11-7238-0A4C-738B-9EC9B6D26F5E}"/>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881330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004A7F-FF1E-45E6-4462-A5E7D50B1BBB}"/>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3" name="Footer Placeholder 2">
            <a:extLst>
              <a:ext uri="{FF2B5EF4-FFF2-40B4-BE49-F238E27FC236}">
                <a16:creationId xmlns:a16="http://schemas.microsoft.com/office/drawing/2014/main" id="{87116D86-74BB-FE3E-BDB5-1FE47144E6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9EE498E-4086-4052-C099-13CC4495B3AD}"/>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1678133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73639-DD85-F341-B1D9-DA6EF09183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98B2D9-D6D6-EC75-30A4-EB57560A93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588EB4B-B344-8ACF-87E7-8D942662F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F1CFAE-1346-7893-A731-1E73693D468B}"/>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6" name="Footer Placeholder 5">
            <a:extLst>
              <a:ext uri="{FF2B5EF4-FFF2-40B4-BE49-F238E27FC236}">
                <a16:creationId xmlns:a16="http://schemas.microsoft.com/office/drawing/2014/main" id="{E8901602-C62E-FC7B-16E8-67679E143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B732F0-3D37-AD45-86E6-5B44CCA898B0}"/>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3304799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27C9-EC6A-0D63-A394-8D7DED2C3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6CFD8E-B31A-ABC9-3B4E-F8CCB7D021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54FA4B-08E2-B0AD-3DD7-B907D8E01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EB6ED9-6DD7-CF80-8A88-701A64D0B57E}"/>
              </a:ext>
            </a:extLst>
          </p:cNvPr>
          <p:cNvSpPr>
            <a:spLocks noGrp="1"/>
          </p:cNvSpPr>
          <p:nvPr>
            <p:ph type="dt" sz="half" idx="10"/>
          </p:nvPr>
        </p:nvSpPr>
        <p:spPr/>
        <p:txBody>
          <a:bodyPr/>
          <a:lstStyle/>
          <a:p>
            <a:fld id="{40C899C5-100D-FB4D-9651-FE694FEEEC98}" type="datetimeFigureOut">
              <a:rPr lang="en-US" smtClean="0"/>
              <a:t>9/4/26</a:t>
            </a:fld>
            <a:endParaRPr lang="en-US"/>
          </a:p>
        </p:txBody>
      </p:sp>
      <p:sp>
        <p:nvSpPr>
          <p:cNvPr id="6" name="Footer Placeholder 5">
            <a:extLst>
              <a:ext uri="{FF2B5EF4-FFF2-40B4-BE49-F238E27FC236}">
                <a16:creationId xmlns:a16="http://schemas.microsoft.com/office/drawing/2014/main" id="{5E233DE4-EFF0-06DC-1EC0-195BD2ED04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FD2241-6C66-5A5B-8667-92A32862538B}"/>
              </a:ext>
            </a:extLst>
          </p:cNvPr>
          <p:cNvSpPr>
            <a:spLocks noGrp="1"/>
          </p:cNvSpPr>
          <p:nvPr>
            <p:ph type="sldNum" sz="quarter" idx="12"/>
          </p:nvPr>
        </p:nvSpPr>
        <p:spPr/>
        <p:txBody>
          <a:bodyPr/>
          <a:lstStyle/>
          <a:p>
            <a:fld id="{25E7EC5B-EEC4-3D47-90FC-F0B86009D6E9}" type="slidenum">
              <a:rPr lang="en-US" smtClean="0"/>
              <a:t>‹#›</a:t>
            </a:fld>
            <a:endParaRPr lang="en-US"/>
          </a:p>
        </p:txBody>
      </p:sp>
    </p:spTree>
    <p:extLst>
      <p:ext uri="{BB962C8B-B14F-4D97-AF65-F5344CB8AC3E}">
        <p14:creationId xmlns:p14="http://schemas.microsoft.com/office/powerpoint/2010/main" val="1247455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7307FD-6D5E-2503-F03E-85D5B5B4D9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5D1885-DD04-8941-81ED-EBC1B5E905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EC6F3E-F661-213D-46A1-426A530BEC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C899C5-100D-FB4D-9651-FE694FEEEC98}" type="datetimeFigureOut">
              <a:rPr lang="en-US" smtClean="0"/>
              <a:t>9/4/26</a:t>
            </a:fld>
            <a:endParaRPr lang="en-US"/>
          </a:p>
        </p:txBody>
      </p:sp>
      <p:sp>
        <p:nvSpPr>
          <p:cNvPr id="5" name="Footer Placeholder 4">
            <a:extLst>
              <a:ext uri="{FF2B5EF4-FFF2-40B4-BE49-F238E27FC236}">
                <a16:creationId xmlns:a16="http://schemas.microsoft.com/office/drawing/2014/main" id="{17038820-5B53-B069-F73A-7ECE0AE13C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BBA7225-005E-E753-BF04-0AB0F11043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E7EC5B-EEC4-3D47-90FC-F0B86009D6E9}" type="slidenum">
              <a:rPr lang="en-US" smtClean="0"/>
              <a:t>‹#›</a:t>
            </a:fld>
            <a:endParaRPr lang="en-US"/>
          </a:p>
        </p:txBody>
      </p:sp>
    </p:spTree>
    <p:extLst>
      <p:ext uri="{BB962C8B-B14F-4D97-AF65-F5344CB8AC3E}">
        <p14:creationId xmlns:p14="http://schemas.microsoft.com/office/powerpoint/2010/main" val="3124382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42414F-1E2F-D54F-A58B-C4B7E019C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CBA4F6-B7B9-E747-9429-71C265C9AD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B8C021-FA22-334E-A1D9-2B69CDF216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C1F4BB-0655-FB47-881A-74029D0181CC}" type="datetimeFigureOut">
              <a:rPr lang="en-US" smtClean="0"/>
              <a:t>9/4/26</a:t>
            </a:fld>
            <a:endParaRPr lang="en-US" dirty="0"/>
          </a:p>
        </p:txBody>
      </p:sp>
      <p:sp>
        <p:nvSpPr>
          <p:cNvPr id="5" name="Footer Placeholder 4">
            <a:extLst>
              <a:ext uri="{FF2B5EF4-FFF2-40B4-BE49-F238E27FC236}">
                <a16:creationId xmlns:a16="http://schemas.microsoft.com/office/drawing/2014/main" id="{744D5DD1-29CB-C84C-8290-801B7D9209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A4404A3-1794-C949-BCF4-1AA18A915A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B51D84-F19C-6746-A530-19138DE4D05B}" type="slidenum">
              <a:rPr lang="en-US" smtClean="0"/>
              <a:t>‹#›</a:t>
            </a:fld>
            <a:endParaRPr lang="en-US" dirty="0"/>
          </a:p>
        </p:txBody>
      </p:sp>
    </p:spTree>
    <p:extLst>
      <p:ext uri="{BB962C8B-B14F-4D97-AF65-F5344CB8AC3E}">
        <p14:creationId xmlns:p14="http://schemas.microsoft.com/office/powerpoint/2010/main" val="926832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AETHV7IciDE"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www.foodfarmingsustainability.com/about-4-1"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hyperlink" Target="https://creativecommons.org/licenses/by-nc-nd/3.0/" TargetMode="External"/><Relationship Id="rId4" Type="http://schemas.openxmlformats.org/officeDocument/2006/relationships/hyperlink" Target="https://travelbetweenthepages.com/2025/07/26/how-well-do-you-know-your-fairy-tales/"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50000"/>
                </a:schemeClr>
              </a:solidFill>
            </a:endParaRPr>
          </a:p>
        </p:txBody>
      </p:sp>
      <p:sp>
        <p:nvSpPr>
          <p:cNvPr id="2" name="Title 1">
            <a:extLst>
              <a:ext uri="{FF2B5EF4-FFF2-40B4-BE49-F238E27FC236}">
                <a16:creationId xmlns:a16="http://schemas.microsoft.com/office/drawing/2014/main" id="{1369CC0B-6ED8-AE79-0A08-C0638632244E}"/>
              </a:ext>
            </a:extLst>
          </p:cNvPr>
          <p:cNvSpPr>
            <a:spLocks noGrp="1"/>
          </p:cNvSpPr>
          <p:nvPr>
            <p:ph type="ctrTitle"/>
          </p:nvPr>
        </p:nvSpPr>
        <p:spPr>
          <a:xfrm>
            <a:off x="1932903" y="949325"/>
            <a:ext cx="8071706" cy="2387600"/>
          </a:xfrm>
        </p:spPr>
        <p:txBody>
          <a:bodyPr>
            <a:normAutofit/>
          </a:bodyPr>
          <a:lstStyle/>
          <a:p>
            <a:pPr algn="l"/>
            <a:r>
              <a:rPr lang="en-US" sz="6600">
                <a:solidFill>
                  <a:schemeClr val="bg1"/>
                </a:solidFill>
              </a:rPr>
              <a:t>Topic Selection</a:t>
            </a:r>
            <a:br>
              <a:rPr lang="en-US" sz="6600">
                <a:solidFill>
                  <a:schemeClr val="bg1"/>
                </a:solidFill>
              </a:rPr>
            </a:br>
            <a:endParaRPr lang="en-US" sz="6600">
              <a:solidFill>
                <a:schemeClr val="bg1"/>
              </a:solidFill>
            </a:endParaRPr>
          </a:p>
        </p:txBody>
      </p:sp>
      <p:sp>
        <p:nvSpPr>
          <p:cNvPr id="3" name="Subtitle 2">
            <a:extLst>
              <a:ext uri="{FF2B5EF4-FFF2-40B4-BE49-F238E27FC236}">
                <a16:creationId xmlns:a16="http://schemas.microsoft.com/office/drawing/2014/main" id="{15AA2E09-7BD1-EB05-8380-977285AC882D}"/>
              </a:ext>
            </a:extLst>
          </p:cNvPr>
          <p:cNvSpPr>
            <a:spLocks noGrp="1"/>
          </p:cNvSpPr>
          <p:nvPr>
            <p:ph type="subTitle" idx="1"/>
          </p:nvPr>
        </p:nvSpPr>
        <p:spPr>
          <a:xfrm>
            <a:off x="1932902" y="3429000"/>
            <a:ext cx="8071697" cy="1655762"/>
          </a:xfrm>
        </p:spPr>
        <p:txBody>
          <a:bodyPr>
            <a:normAutofit/>
          </a:bodyPr>
          <a:lstStyle/>
          <a:p>
            <a:pPr algn="l"/>
            <a:r>
              <a:rPr lang="en-US" sz="3200" dirty="0">
                <a:solidFill>
                  <a:schemeClr val="bg1"/>
                </a:solidFill>
              </a:rPr>
              <a:t>Advanced Legal Research &amp; Writing</a:t>
            </a:r>
          </a:p>
          <a:p>
            <a:pPr algn="l"/>
            <a:r>
              <a:rPr lang="en-US" sz="3200" dirty="0">
                <a:solidFill>
                  <a:schemeClr val="bg1"/>
                </a:solidFill>
              </a:rPr>
              <a:t>September 4, 2026</a:t>
            </a:r>
          </a:p>
        </p:txBody>
      </p:sp>
      <p:cxnSp>
        <p:nvCxnSpPr>
          <p:cNvPr id="10" name="Straight Connector 9">
            <a:extLst>
              <a:ext uri="{FF2B5EF4-FFF2-40B4-BE49-F238E27FC236}">
                <a16:creationId xmlns:a16="http://schemas.microsoft.com/office/drawing/2014/main" id="{EC4521DE-248E-440D-AAD6-FD9E7D34B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285" y="0"/>
            <a:ext cx="0" cy="6858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42C13FA-4C0F-42D0-9626-5BA6040D8C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6252485"/>
            <a:ext cx="12192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682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D0D0B63-B574-5A07-42E8-1015D4245BD0}"/>
              </a:ext>
            </a:extLst>
          </p:cNvPr>
          <p:cNvSpPr>
            <a:spLocks noGrp="1"/>
          </p:cNvSpPr>
          <p:nvPr>
            <p:ph type="title"/>
          </p:nvPr>
        </p:nvSpPr>
        <p:spPr>
          <a:xfrm>
            <a:off x="838200" y="401221"/>
            <a:ext cx="10515600" cy="1348065"/>
          </a:xfrm>
        </p:spPr>
        <p:txBody>
          <a:bodyPr>
            <a:normAutofit/>
          </a:bodyPr>
          <a:lstStyle/>
          <a:p>
            <a:r>
              <a:rPr lang="en-US" sz="5400" u="sng" dirty="0">
                <a:solidFill>
                  <a:srgbClr val="FFFFFF"/>
                </a:solidFill>
              </a:rPr>
              <a:t>Final tips </a:t>
            </a:r>
          </a:p>
        </p:txBody>
      </p:sp>
      <p:sp>
        <p:nvSpPr>
          <p:cNvPr id="3" name="Content Placeholder 2">
            <a:extLst>
              <a:ext uri="{FF2B5EF4-FFF2-40B4-BE49-F238E27FC236}">
                <a16:creationId xmlns:a16="http://schemas.microsoft.com/office/drawing/2014/main" id="{A8B82F96-A752-3EAB-5BFA-DBC7555BA461}"/>
              </a:ext>
            </a:extLst>
          </p:cNvPr>
          <p:cNvSpPr>
            <a:spLocks noGrp="1"/>
          </p:cNvSpPr>
          <p:nvPr>
            <p:ph idx="1"/>
          </p:nvPr>
        </p:nvSpPr>
        <p:spPr>
          <a:xfrm>
            <a:off x="838200" y="2586788"/>
            <a:ext cx="10515600" cy="4271211"/>
          </a:xfrm>
        </p:spPr>
        <p:txBody>
          <a:bodyPr>
            <a:normAutofit/>
          </a:bodyPr>
          <a:lstStyle/>
          <a:p>
            <a:r>
              <a:rPr lang="en-US" sz="3000" dirty="0"/>
              <a:t>Be open to changing the direction of your article as you go</a:t>
            </a:r>
          </a:p>
          <a:p>
            <a:r>
              <a:rPr lang="en-US" sz="3000" dirty="0"/>
              <a:t>How can you best organize your research? </a:t>
            </a:r>
          </a:p>
          <a:p>
            <a:pPr lvl="1"/>
            <a:r>
              <a:rPr lang="en-US" sz="3000" dirty="0"/>
              <a:t>Binder with printed documents</a:t>
            </a:r>
          </a:p>
          <a:p>
            <a:pPr lvl="1"/>
            <a:r>
              <a:rPr lang="en-US" sz="3000" dirty="0"/>
              <a:t>Folder on your desktop</a:t>
            </a:r>
          </a:p>
          <a:p>
            <a:pPr lvl="1"/>
            <a:r>
              <a:rPr lang="en-US" sz="3000" dirty="0"/>
              <a:t>Tracker chart</a:t>
            </a:r>
          </a:p>
          <a:p>
            <a:pPr lvl="1"/>
            <a:r>
              <a:rPr lang="en-US" sz="3000" dirty="0"/>
              <a:t>Outline </a:t>
            </a:r>
          </a:p>
          <a:p>
            <a:r>
              <a:rPr lang="en-US" sz="3000" dirty="0">
                <a:hlinkClick r:id="rId3"/>
              </a:rPr>
              <a:t>Professor Leong Suggestions on YouTube</a:t>
            </a:r>
            <a:endParaRPr lang="en-US" sz="3000" dirty="0"/>
          </a:p>
          <a:p>
            <a:pPr marL="457200" lvl="1" indent="0">
              <a:buNone/>
            </a:pPr>
            <a:endParaRPr lang="en-US" sz="2200" dirty="0"/>
          </a:p>
        </p:txBody>
      </p:sp>
    </p:spTree>
    <p:extLst>
      <p:ext uri="{BB962C8B-B14F-4D97-AF65-F5344CB8AC3E}">
        <p14:creationId xmlns:p14="http://schemas.microsoft.com/office/powerpoint/2010/main" val="1053197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B2A435D-F1D7-18D3-854C-FA1BFDB36326}"/>
              </a:ext>
            </a:extLst>
          </p:cNvPr>
          <p:cNvSpPr>
            <a:spLocks noGrp="1"/>
          </p:cNvSpPr>
          <p:nvPr>
            <p:ph type="ctrTitle"/>
          </p:nvPr>
        </p:nvSpPr>
        <p:spPr>
          <a:xfrm>
            <a:off x="5297762" y="640080"/>
            <a:ext cx="6251110" cy="3566160"/>
          </a:xfrm>
        </p:spPr>
        <p:txBody>
          <a:bodyPr anchor="b">
            <a:normAutofit/>
          </a:bodyPr>
          <a:lstStyle/>
          <a:p>
            <a:pPr algn="l"/>
            <a:r>
              <a:rPr lang="en-US" sz="5400"/>
              <a:t>What Makes a Good Legal Article? </a:t>
            </a:r>
          </a:p>
        </p:txBody>
      </p:sp>
      <p:pic>
        <p:nvPicPr>
          <p:cNvPr id="4" name="Picture 3" descr="Pen placed on top of a signature line">
            <a:extLst>
              <a:ext uri="{FF2B5EF4-FFF2-40B4-BE49-F238E27FC236}">
                <a16:creationId xmlns:a16="http://schemas.microsoft.com/office/drawing/2014/main" id="{C8A5F2C0-FDE3-6B6D-F060-973CC2306DE3}"/>
              </a:ext>
            </a:extLst>
          </p:cNvPr>
          <p:cNvPicPr>
            <a:picLocks noChangeAspect="1"/>
          </p:cNvPicPr>
          <p:nvPr/>
        </p:nvPicPr>
        <p:blipFill>
          <a:blip r:embed="rId3"/>
          <a:srcRect l="52282" r="2387"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0"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388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0EEFB32-7420-BC67-4765-6931DB4D6062}"/>
              </a:ext>
            </a:extLst>
          </p:cNvPr>
          <p:cNvSpPr>
            <a:spLocks noGrp="1"/>
          </p:cNvSpPr>
          <p:nvPr>
            <p:ph type="title"/>
          </p:nvPr>
        </p:nvSpPr>
        <p:spPr>
          <a:xfrm>
            <a:off x="841248" y="548640"/>
            <a:ext cx="3600860" cy="5431536"/>
          </a:xfrm>
        </p:spPr>
        <p:txBody>
          <a:bodyPr>
            <a:normAutofit/>
          </a:bodyPr>
          <a:lstStyle/>
          <a:p>
            <a:r>
              <a:rPr lang="en-US" sz="5400" dirty="0"/>
              <a:t>Topic Selection is Critical </a:t>
            </a:r>
            <a:r>
              <a:rPr lang="en-US" sz="5400"/>
              <a:t>to Success</a:t>
            </a:r>
            <a:endParaRPr lang="en-US" sz="54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5B5BAF5-BA5F-6AD3-B3BF-BAC1EE3B7D6C}"/>
              </a:ext>
            </a:extLst>
          </p:cNvPr>
          <p:cNvSpPr>
            <a:spLocks noGrp="1"/>
          </p:cNvSpPr>
          <p:nvPr>
            <p:ph idx="1"/>
          </p:nvPr>
        </p:nvSpPr>
        <p:spPr>
          <a:xfrm>
            <a:off x="5126418" y="552091"/>
            <a:ext cx="6224335" cy="5431536"/>
          </a:xfrm>
        </p:spPr>
        <p:txBody>
          <a:bodyPr anchor="ctr">
            <a:normAutofit/>
          </a:bodyPr>
          <a:lstStyle/>
          <a:p>
            <a:r>
              <a:rPr lang="en-US" sz="3000" dirty="0"/>
              <a:t>Survey the News</a:t>
            </a:r>
          </a:p>
          <a:p>
            <a:r>
              <a:rPr lang="en-US" sz="3000" dirty="0"/>
              <a:t>Survey relevant blogs</a:t>
            </a:r>
          </a:p>
          <a:p>
            <a:r>
              <a:rPr lang="en-US" sz="3000" dirty="0">
                <a:hlinkClick r:id="rId3"/>
              </a:rPr>
              <a:t>Good source ideas posted </a:t>
            </a:r>
            <a:endParaRPr lang="en-US" sz="3000" dirty="0"/>
          </a:p>
          <a:p>
            <a:r>
              <a:rPr lang="en-US" sz="3000" dirty="0"/>
              <a:t>What “area” are you most interested in? </a:t>
            </a:r>
          </a:p>
          <a:p>
            <a:r>
              <a:rPr lang="en-US" sz="3000" dirty="0"/>
              <a:t>Explore issues mentioned in class</a:t>
            </a:r>
          </a:p>
          <a:p>
            <a:r>
              <a:rPr lang="en-US" sz="3000" dirty="0"/>
              <a:t>Your interest / intrigue is important</a:t>
            </a:r>
          </a:p>
        </p:txBody>
      </p:sp>
    </p:spTree>
    <p:extLst>
      <p:ext uri="{BB962C8B-B14F-4D97-AF65-F5344CB8AC3E}">
        <p14:creationId xmlns:p14="http://schemas.microsoft.com/office/powerpoint/2010/main" val="361449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24332B-5EEB-A388-E3F3-244BEA45BEB0}"/>
              </a:ext>
            </a:extLst>
          </p:cNvPr>
          <p:cNvSpPr>
            <a:spLocks noGrp="1"/>
          </p:cNvSpPr>
          <p:nvPr>
            <p:ph type="title"/>
          </p:nvPr>
        </p:nvSpPr>
        <p:spPr>
          <a:xfrm>
            <a:off x="841248" y="548640"/>
            <a:ext cx="3600860" cy="5431536"/>
          </a:xfrm>
        </p:spPr>
        <p:txBody>
          <a:bodyPr>
            <a:normAutofit/>
          </a:bodyPr>
          <a:lstStyle/>
          <a:p>
            <a:r>
              <a:rPr lang="en-US" sz="5400"/>
              <a:t>Find a Legal Hook</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4C844B9-1654-8837-EBCE-06BD9F23163A}"/>
              </a:ext>
            </a:extLst>
          </p:cNvPr>
          <p:cNvSpPr>
            <a:spLocks noGrp="1"/>
          </p:cNvSpPr>
          <p:nvPr>
            <p:ph idx="1"/>
          </p:nvPr>
        </p:nvSpPr>
        <p:spPr>
          <a:xfrm>
            <a:off x="4793407" y="233680"/>
            <a:ext cx="7358969" cy="6858000"/>
          </a:xfrm>
        </p:spPr>
        <p:txBody>
          <a:bodyPr anchor="ctr">
            <a:normAutofit/>
          </a:bodyPr>
          <a:lstStyle/>
          <a:p>
            <a:r>
              <a:rPr lang="en-US" dirty="0"/>
              <a:t>Your article has to be about law and/or policy</a:t>
            </a:r>
          </a:p>
          <a:p>
            <a:r>
              <a:rPr lang="en-US" dirty="0"/>
              <a:t>Examples: </a:t>
            </a:r>
          </a:p>
          <a:p>
            <a:pPr lvl="2"/>
            <a:r>
              <a:rPr lang="en-US" sz="2800" dirty="0"/>
              <a:t>Critiquing a court order, a specific law, a regulation, a contract, etc. and describe what’s right or wrong about it</a:t>
            </a:r>
          </a:p>
          <a:p>
            <a:pPr lvl="2"/>
            <a:r>
              <a:rPr lang="en-US" sz="2800" dirty="0"/>
              <a:t>How should it have been done differently? Why? </a:t>
            </a:r>
          </a:p>
          <a:p>
            <a:pPr lvl="2"/>
            <a:r>
              <a:rPr lang="en-US" sz="2800" dirty="0"/>
              <a:t>Propose a new law to address a problem (for example, maybe that one state should adopt a law another state has) </a:t>
            </a:r>
          </a:p>
          <a:p>
            <a:pPr lvl="2"/>
            <a:r>
              <a:rPr lang="en-US" sz="2800" dirty="0"/>
              <a:t>Offer a constructive law or policy solution to a problem you have identified</a:t>
            </a:r>
          </a:p>
          <a:p>
            <a:pPr lvl="2"/>
            <a:endParaRPr lang="en-US" dirty="0"/>
          </a:p>
        </p:txBody>
      </p:sp>
    </p:spTree>
    <p:extLst>
      <p:ext uri="{BB962C8B-B14F-4D97-AF65-F5344CB8AC3E}">
        <p14:creationId xmlns:p14="http://schemas.microsoft.com/office/powerpoint/2010/main" val="295584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984EC7-FCA2-9BD4-0A05-E61F684367FA}"/>
              </a:ext>
            </a:extLst>
          </p:cNvPr>
          <p:cNvSpPr>
            <a:spLocks noGrp="1"/>
          </p:cNvSpPr>
          <p:nvPr>
            <p:ph type="title"/>
          </p:nvPr>
        </p:nvSpPr>
        <p:spPr>
          <a:xfrm>
            <a:off x="838200" y="365125"/>
            <a:ext cx="10515600" cy="1325563"/>
          </a:xfrm>
        </p:spPr>
        <p:txBody>
          <a:bodyPr>
            <a:normAutofit/>
          </a:bodyPr>
          <a:lstStyle/>
          <a:p>
            <a:r>
              <a:rPr lang="en-US" sz="5400"/>
              <a:t>Legal Analysis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05E082-BA25-D1FC-B428-E904E1546227}"/>
              </a:ext>
            </a:extLst>
          </p:cNvPr>
          <p:cNvSpPr>
            <a:spLocks noGrp="1"/>
          </p:cNvSpPr>
          <p:nvPr>
            <p:ph idx="1"/>
          </p:nvPr>
        </p:nvSpPr>
        <p:spPr>
          <a:xfrm>
            <a:off x="838200" y="1929384"/>
            <a:ext cx="10515600" cy="4251960"/>
          </a:xfrm>
        </p:spPr>
        <p:txBody>
          <a:bodyPr>
            <a:normAutofit/>
          </a:bodyPr>
          <a:lstStyle/>
          <a:p>
            <a:r>
              <a:rPr lang="en-US" sz="2200" dirty="0"/>
              <a:t>You should do more than just describing the law; what is your analysis of the law? </a:t>
            </a:r>
          </a:p>
          <a:p>
            <a:r>
              <a:rPr lang="en-US" sz="2200" dirty="0"/>
              <a:t>Find your legal argument  or “claim” – then use the law (and other sources) to support your argument </a:t>
            </a:r>
          </a:p>
          <a:p>
            <a:pPr lvl="1"/>
            <a:r>
              <a:rPr lang="en-US" sz="2200" dirty="0"/>
              <a:t>Where does court precedent, legislative history, and other persuasive authority agree with your claim?</a:t>
            </a:r>
          </a:p>
          <a:p>
            <a:pPr lvl="1"/>
            <a:r>
              <a:rPr lang="en-US" sz="2200" dirty="0"/>
              <a:t>Use data to support your claim if relevant</a:t>
            </a:r>
          </a:p>
          <a:p>
            <a:pPr lvl="1"/>
            <a:r>
              <a:rPr lang="en-US" sz="2200" dirty="0"/>
              <a:t>Do your own legal analysis based on your research</a:t>
            </a:r>
          </a:p>
          <a:p>
            <a:pPr lvl="1"/>
            <a:r>
              <a:rPr lang="en-US" sz="2200" dirty="0"/>
              <a:t>Don’t be afraid to change your mind based on your legal research </a:t>
            </a:r>
          </a:p>
          <a:p>
            <a:r>
              <a:rPr lang="en-US" sz="2200" dirty="0"/>
              <a:t>Narrow your claim to make sure it is manageable</a:t>
            </a:r>
          </a:p>
        </p:txBody>
      </p:sp>
    </p:spTree>
    <p:extLst>
      <p:ext uri="{BB962C8B-B14F-4D97-AF65-F5344CB8AC3E}">
        <p14:creationId xmlns:p14="http://schemas.microsoft.com/office/powerpoint/2010/main" val="174769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72C246-3CC6-3967-7FE0-D8F79AD3BF3A}"/>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Is it “novel”? </a:t>
            </a:r>
          </a:p>
        </p:txBody>
      </p:sp>
      <p:graphicFrame>
        <p:nvGraphicFramePr>
          <p:cNvPr id="12" name="Content Placeholder 2">
            <a:extLst>
              <a:ext uri="{FF2B5EF4-FFF2-40B4-BE49-F238E27FC236}">
                <a16:creationId xmlns:a16="http://schemas.microsoft.com/office/drawing/2014/main" id="{5B99E6B0-7A78-4E9B-1E43-A88317F11D7C}"/>
              </a:ext>
            </a:extLst>
          </p:cNvPr>
          <p:cNvGraphicFramePr>
            <a:graphicFrameLocks noGrp="1"/>
          </p:cNvGraphicFramePr>
          <p:nvPr>
            <p:ph idx="1"/>
            <p:extLst>
              <p:ext uri="{D42A27DB-BD31-4B8C-83A1-F6EECF244321}">
                <p14:modId xmlns:p14="http://schemas.microsoft.com/office/powerpoint/2010/main" val="282758695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8720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34CEF9-DC9D-45B7-FD55-6BECF855058E}"/>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How realistic should your argument be? </a:t>
            </a:r>
          </a:p>
        </p:txBody>
      </p:sp>
      <p:sp>
        <p:nvSpPr>
          <p:cNvPr id="3" name="Content Placeholder 2">
            <a:extLst>
              <a:ext uri="{FF2B5EF4-FFF2-40B4-BE49-F238E27FC236}">
                <a16:creationId xmlns:a16="http://schemas.microsoft.com/office/drawing/2014/main" id="{E058782C-6989-12F1-5F0E-DC63886B1263}"/>
              </a:ext>
            </a:extLst>
          </p:cNvPr>
          <p:cNvSpPr>
            <a:spLocks noGrp="1"/>
          </p:cNvSpPr>
          <p:nvPr>
            <p:ph idx="1"/>
          </p:nvPr>
        </p:nvSpPr>
        <p:spPr>
          <a:xfrm>
            <a:off x="4810259" y="649480"/>
            <a:ext cx="6555347" cy="5546047"/>
          </a:xfrm>
        </p:spPr>
        <p:txBody>
          <a:bodyPr anchor="ctr">
            <a:normAutofit/>
          </a:bodyPr>
          <a:lstStyle/>
          <a:p>
            <a:r>
              <a:rPr lang="en-US" dirty="0"/>
              <a:t>Professor Nuckolls’ approach: “Unique, not obvious, BUT realistic  </a:t>
            </a:r>
          </a:p>
          <a:p>
            <a:pPr lvl="1"/>
            <a:r>
              <a:rPr lang="en-US" sz="2800" dirty="0"/>
              <a:t>For example, your claim can’t be the creation of a law that will clearly violate constitutional law”</a:t>
            </a:r>
          </a:p>
          <a:p>
            <a:pPr lvl="1"/>
            <a:endParaRPr lang="en-US" sz="2800" dirty="0"/>
          </a:p>
          <a:p>
            <a:r>
              <a:rPr lang="en-US" dirty="0"/>
              <a:t>But you could argue for a constitutional change if you addressed the complexity of that process</a:t>
            </a:r>
          </a:p>
          <a:p>
            <a:r>
              <a:rPr lang="en-US" dirty="0"/>
              <a:t>Reconciling: you must address the legal barriers associated with your argument</a:t>
            </a:r>
          </a:p>
          <a:p>
            <a:endParaRPr lang="en-US" sz="2000" dirty="0"/>
          </a:p>
        </p:txBody>
      </p:sp>
    </p:spTree>
    <p:extLst>
      <p:ext uri="{BB962C8B-B14F-4D97-AF65-F5344CB8AC3E}">
        <p14:creationId xmlns:p14="http://schemas.microsoft.com/office/powerpoint/2010/main" val="145825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BDD6A0-9182-FB85-003A-18AA37E9D77F}"/>
              </a:ext>
            </a:extLst>
          </p:cNvPr>
          <p:cNvSpPr>
            <a:spLocks noGrp="1"/>
          </p:cNvSpPr>
          <p:nvPr>
            <p:ph type="title"/>
          </p:nvPr>
        </p:nvSpPr>
        <p:spPr>
          <a:xfrm>
            <a:off x="7320466" y="609600"/>
            <a:ext cx="4140014" cy="1330839"/>
          </a:xfrm>
        </p:spPr>
        <p:txBody>
          <a:bodyPr>
            <a:normAutofit fontScale="90000"/>
          </a:bodyPr>
          <a:lstStyle/>
          <a:p>
            <a:r>
              <a:rPr lang="en-US" dirty="0"/>
              <a:t>The Goldilocks Dilemma: Not too simple, not too complex</a:t>
            </a:r>
          </a:p>
        </p:txBody>
      </p:sp>
      <p:pic>
        <p:nvPicPr>
          <p:cNvPr id="5" name="Picture 4" descr="How well do you know your fairy tales | Travel Between The Pages">
            <a:extLst>
              <a:ext uri="{FF2B5EF4-FFF2-40B4-BE49-F238E27FC236}">
                <a16:creationId xmlns:a16="http://schemas.microsoft.com/office/drawing/2014/main" id="{3BD894C5-ADEE-842F-6750-E6F201C3504B}"/>
              </a:ext>
            </a:extLst>
          </p:cNvPr>
          <p:cNvPicPr>
            <a:picLocks noChangeAspect="1"/>
          </p:cNvPicPr>
          <p:nvPr/>
        </p:nvPicPr>
        <p:blipFill>
          <a:blip r:embed="rId3">
            <a:extLst>
              <a:ext uri="{837473B0-CC2E-450A-ABE3-18F120FF3D39}">
                <a1611:picAttrSrcUrl xmlns:a1611="http://schemas.microsoft.com/office/drawing/2016/11/main" r:id="rId4"/>
              </a:ext>
            </a:extLst>
          </a:blip>
          <a:srcRect l="19931" r="23460"/>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43909973-D644-BAFB-6026-E31B82EA16C6}"/>
              </a:ext>
            </a:extLst>
          </p:cNvPr>
          <p:cNvSpPr>
            <a:spLocks noGrp="1"/>
          </p:cNvSpPr>
          <p:nvPr>
            <p:ph idx="1"/>
          </p:nvPr>
        </p:nvSpPr>
        <p:spPr>
          <a:xfrm>
            <a:off x="7320465" y="2855742"/>
            <a:ext cx="4566735" cy="3671666"/>
          </a:xfrm>
        </p:spPr>
        <p:txBody>
          <a:bodyPr>
            <a:noAutofit/>
          </a:bodyPr>
          <a:lstStyle/>
          <a:p>
            <a:r>
              <a:rPr lang="en-US" sz="2400" dirty="0"/>
              <a:t>Select a topic that is interesting, but not simplistic </a:t>
            </a:r>
          </a:p>
          <a:p>
            <a:r>
              <a:rPr lang="en-US" sz="2400" dirty="0"/>
              <a:t>If too simple, anticipate and address the problems that will arise </a:t>
            </a:r>
          </a:p>
          <a:p>
            <a:r>
              <a:rPr lang="en-US" sz="2400" dirty="0"/>
              <a:t>But don’t take on a topic that is too complex to adequately cover</a:t>
            </a:r>
          </a:p>
          <a:p>
            <a:r>
              <a:rPr lang="en-US" sz="2400" dirty="0"/>
              <a:t>If too complex, narrow the scope to fit into article length guidelines</a:t>
            </a:r>
          </a:p>
        </p:txBody>
      </p:sp>
      <p:sp>
        <p:nvSpPr>
          <p:cNvPr id="6" name="TextBox 5">
            <a:extLst>
              <a:ext uri="{FF2B5EF4-FFF2-40B4-BE49-F238E27FC236}">
                <a16:creationId xmlns:a16="http://schemas.microsoft.com/office/drawing/2014/main" id="{776F97BC-6E6B-E307-700B-F2D1500296FD}"/>
              </a:ext>
            </a:extLst>
          </p:cNvPr>
          <p:cNvSpPr txBox="1"/>
          <p:nvPr/>
        </p:nvSpPr>
        <p:spPr>
          <a:xfrm>
            <a:off x="9732673" y="6657945"/>
            <a:ext cx="245932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travelbetweenthepages.com/2025/07/26/how-well-do-you-know-your-fairy-tale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23858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ople talking to each other">
            <a:extLst>
              <a:ext uri="{FF2B5EF4-FFF2-40B4-BE49-F238E27FC236}">
                <a16:creationId xmlns:a16="http://schemas.microsoft.com/office/drawing/2014/main" id="{FCD21CA8-652F-4791-7E02-C19B61F505FA}"/>
              </a:ext>
            </a:extLst>
          </p:cNvPr>
          <p:cNvPicPr>
            <a:picLocks noChangeAspect="1"/>
          </p:cNvPicPr>
          <p:nvPr/>
        </p:nvPicPr>
        <p:blipFill>
          <a:blip r:embed="rId2"/>
          <a:srcRect l="2177" r="3706" b="-1"/>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7634FFC-B195-C759-89DA-764530156EC1}"/>
              </a:ext>
            </a:extLst>
          </p:cNvPr>
          <p:cNvSpPr>
            <a:spLocks noGrp="1"/>
          </p:cNvSpPr>
          <p:nvPr>
            <p:ph type="title"/>
          </p:nvPr>
        </p:nvSpPr>
        <p:spPr>
          <a:xfrm>
            <a:off x="7531610" y="365125"/>
            <a:ext cx="3822189" cy="1899912"/>
          </a:xfrm>
        </p:spPr>
        <p:txBody>
          <a:bodyPr>
            <a:normAutofit/>
          </a:bodyPr>
          <a:lstStyle/>
          <a:p>
            <a:r>
              <a:rPr lang="en-US" sz="4000"/>
              <a:t>Talk about your article</a:t>
            </a:r>
          </a:p>
        </p:txBody>
      </p:sp>
      <p:sp>
        <p:nvSpPr>
          <p:cNvPr id="3" name="Content Placeholder 2">
            <a:extLst>
              <a:ext uri="{FF2B5EF4-FFF2-40B4-BE49-F238E27FC236}">
                <a16:creationId xmlns:a16="http://schemas.microsoft.com/office/drawing/2014/main" id="{E4B4D5E9-D36D-6FFF-A3F0-F4AD811A747A}"/>
              </a:ext>
            </a:extLst>
          </p:cNvPr>
          <p:cNvSpPr>
            <a:spLocks noGrp="1"/>
          </p:cNvSpPr>
          <p:nvPr>
            <p:ph idx="1"/>
          </p:nvPr>
        </p:nvSpPr>
        <p:spPr>
          <a:xfrm>
            <a:off x="7531610" y="2434201"/>
            <a:ext cx="3822189" cy="3742762"/>
          </a:xfrm>
        </p:spPr>
        <p:txBody>
          <a:bodyPr>
            <a:normAutofit/>
          </a:bodyPr>
          <a:lstStyle/>
          <a:p>
            <a:r>
              <a:rPr lang="en-US" dirty="0"/>
              <a:t>Discuss your topic with any of your professors, classmates, family or friends – can you explain it? </a:t>
            </a:r>
          </a:p>
          <a:p>
            <a:r>
              <a:rPr lang="en-US" dirty="0"/>
              <a:t>Get research assistance from our librarians, your professors</a:t>
            </a:r>
          </a:p>
          <a:p>
            <a:pPr marL="0" indent="0">
              <a:buNone/>
            </a:pPr>
            <a:endParaRPr lang="en-US" dirty="0"/>
          </a:p>
          <a:p>
            <a:endParaRPr lang="en-US" sz="2000" dirty="0"/>
          </a:p>
        </p:txBody>
      </p:sp>
    </p:spTree>
    <p:extLst>
      <p:ext uri="{BB962C8B-B14F-4D97-AF65-F5344CB8AC3E}">
        <p14:creationId xmlns:p14="http://schemas.microsoft.com/office/powerpoint/2010/main" val="1262581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TotalTime>
  <Words>1495</Words>
  <Application>Microsoft Macintosh PowerPoint</Application>
  <PresentationFormat>Widescreen</PresentationFormat>
  <Paragraphs>106</Paragraphs>
  <Slides>10</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Aptos</vt:lpstr>
      <vt:lpstr>Aptos Display</vt:lpstr>
      <vt:lpstr>Arial</vt:lpstr>
      <vt:lpstr>Calibri</vt:lpstr>
      <vt:lpstr>Calibri Light</vt:lpstr>
      <vt:lpstr>Symbol</vt:lpstr>
      <vt:lpstr>Office Theme</vt:lpstr>
      <vt:lpstr>1_Office Theme</vt:lpstr>
      <vt:lpstr>Topic Selection </vt:lpstr>
      <vt:lpstr>What Makes a Good Legal Article? </vt:lpstr>
      <vt:lpstr>Topic Selection is Critical to Success</vt:lpstr>
      <vt:lpstr>Find a Legal Hook</vt:lpstr>
      <vt:lpstr>Legal Analysis</vt:lpstr>
      <vt:lpstr>Is it “novel”? </vt:lpstr>
      <vt:lpstr>How realistic should your argument be? </vt:lpstr>
      <vt:lpstr>The Goldilocks Dilemma: Not too simple, not too complex</vt:lpstr>
      <vt:lpstr>Talk about your article</vt:lpstr>
      <vt:lpstr>Final tips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Kelly Nuckolls</dc:creator>
  <cp:lastModifiedBy>Susan Schneider</cp:lastModifiedBy>
  <cp:revision>4</cp:revision>
  <dcterms:created xsi:type="dcterms:W3CDTF">2025-08-28T20:25:19Z</dcterms:created>
  <dcterms:modified xsi:type="dcterms:W3CDTF">2026-09-04T15:54:15Z</dcterms:modified>
</cp:coreProperties>
</file>