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556" r:id="rId2"/>
    <p:sldId id="557" r:id="rId3"/>
    <p:sldId id="558" r:id="rId4"/>
    <p:sldId id="559" r:id="rId5"/>
    <p:sldId id="560" r:id="rId6"/>
    <p:sldId id="561" r:id="rId7"/>
    <p:sldId id="562" r:id="rId8"/>
    <p:sldId id="329" r:id="rId9"/>
    <p:sldId id="32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0"/>
    <p:restoredTop sz="73605"/>
  </p:normalViewPr>
  <p:slideViewPr>
    <p:cSldViewPr snapToGrid="0">
      <p:cViewPr varScale="1">
        <p:scale>
          <a:sx n="92" d="100"/>
          <a:sy n="92" d="100"/>
        </p:scale>
        <p:origin x="15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3E9532-C80F-C546-8B39-79889F913DE2}" type="datetimeFigureOut">
              <a:rPr lang="en-US" smtClean="0"/>
              <a:t>8/29/25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1292B-9A68-0947-860A-A6CF76E0E71B}" type="slidenum">
              <a:rPr lang="en-US" smtClean="0"/>
              <a:t>‹#›</a:t>
            </a:fld>
            <a:endParaRPr lang="en-US"/>
          </a:p>
        </p:txBody>
      </p:sp>
    </p:spTree>
    <p:extLst>
      <p:ext uri="{BB962C8B-B14F-4D97-AF65-F5344CB8AC3E}">
        <p14:creationId xmlns:p14="http://schemas.microsoft.com/office/powerpoint/2010/main" val="48114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500084-B333-6B48-BD83-FDA7CDEF2C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265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500084-B333-6B48-BD83-FDA7CDEF2C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4131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500084-B333-6B48-BD83-FDA7CDEF2C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887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500084-B333-6B48-BD83-FDA7CDEF2C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929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500084-B333-6B48-BD83-FDA7CDEF2C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545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500084-B333-6B48-BD83-FDA7CDEF2C3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1367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6A13C6-4B32-3D48-8CF5-B91B769D053F}" type="slidenum">
              <a:rPr lang="en-US" smtClean="0"/>
              <a:t>8</a:t>
            </a:fld>
            <a:endParaRPr lang="en-US"/>
          </a:p>
        </p:txBody>
      </p:sp>
    </p:spTree>
    <p:extLst>
      <p:ext uri="{BB962C8B-B14F-4D97-AF65-F5344CB8AC3E}">
        <p14:creationId xmlns:p14="http://schemas.microsoft.com/office/powerpoint/2010/main" val="38554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6A13C6-4B32-3D48-8CF5-B91B769D053F}" type="slidenum">
              <a:rPr lang="en-US" smtClean="0"/>
              <a:t>9</a:t>
            </a:fld>
            <a:endParaRPr lang="en-US"/>
          </a:p>
        </p:txBody>
      </p:sp>
    </p:spTree>
    <p:extLst>
      <p:ext uri="{BB962C8B-B14F-4D97-AF65-F5344CB8AC3E}">
        <p14:creationId xmlns:p14="http://schemas.microsoft.com/office/powerpoint/2010/main" val="1444792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7CED7-B263-9C43-A53C-46C511C940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51957B-C76C-3D4F-8E04-CEBCF764D8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F38887-771C-214F-8757-D46067195342}"/>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5" name="Footer Placeholder 4">
            <a:extLst>
              <a:ext uri="{FF2B5EF4-FFF2-40B4-BE49-F238E27FC236}">
                <a16:creationId xmlns:a16="http://schemas.microsoft.com/office/drawing/2014/main" id="{6A6B41A9-EC85-4747-871B-7B5AEEFF61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E5C10D-1243-A041-9C4F-C0A0D82EE0E2}"/>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54912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E28EC-D459-BF42-80D7-11E2E96028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729F29-54A9-5648-917C-6D8F9BD691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39F10-81B9-8C42-BDBE-B5A15586A86B}"/>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5" name="Footer Placeholder 4">
            <a:extLst>
              <a:ext uri="{FF2B5EF4-FFF2-40B4-BE49-F238E27FC236}">
                <a16:creationId xmlns:a16="http://schemas.microsoft.com/office/drawing/2014/main" id="{73BED3F1-F1B3-BD46-98A2-7CD145046F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83EA0A-A4F1-4E4C-A867-BB16F36A19CB}"/>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56700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3A595F-34EF-324D-8462-705D62ED7F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6EDFFA-91D1-B042-A564-46AC5D0EC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460DE5-14D9-D342-9FD9-0501BF02801E}"/>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5" name="Footer Placeholder 4">
            <a:extLst>
              <a:ext uri="{FF2B5EF4-FFF2-40B4-BE49-F238E27FC236}">
                <a16:creationId xmlns:a16="http://schemas.microsoft.com/office/drawing/2014/main" id="{4E845BF9-1BF9-6B46-BADE-199A164766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A46FFD2-3ABF-A74F-9237-E4638E5DA1ED}"/>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3629364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370541" y="4419855"/>
            <a:ext cx="8504519" cy="1676146"/>
          </a:xfrm>
        </p:spPr>
        <p:txBody>
          <a:bodyPr anchor="b">
            <a:noAutofit/>
          </a:bodyPr>
          <a:lstStyle>
            <a:lvl1pPr algn="l">
              <a:defRPr sz="4000" b="0"/>
            </a:lvl1pPr>
          </a:lstStyle>
          <a:p>
            <a:r>
              <a:rPr lang="en-US" dirty="0"/>
              <a:t>Click to edit Master title style</a:t>
            </a:r>
            <a:endParaRPr dirty="0"/>
          </a:p>
        </p:txBody>
      </p:sp>
      <p:sp>
        <p:nvSpPr>
          <p:cNvPr id="3" name="Picture Placeholder 2"/>
          <p:cNvSpPr>
            <a:spLocks noGrp="1"/>
          </p:cNvSpPr>
          <p:nvPr>
            <p:ph type="pic" idx="1"/>
          </p:nvPr>
        </p:nvSpPr>
        <p:spPr>
          <a:xfrm>
            <a:off x="370541" y="228600"/>
            <a:ext cx="85045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7" name="Slide Number Placeholder 6"/>
          <p:cNvSpPr>
            <a:spLocks noGrp="1"/>
          </p:cNvSpPr>
          <p:nvPr>
            <p:ph type="sldNum" sz="quarter" idx="12"/>
          </p:nvPr>
        </p:nvSpPr>
        <p:spPr/>
        <p:txBody>
          <a:bodyPr/>
          <a:lstStyle/>
          <a:p>
            <a:fld id="{4135604F-1B90-0C4B-B769-39B1C4FF3072}" type="slidenum">
              <a:rPr lang="en-US" smtClean="0"/>
              <a:t>‹#›</a:t>
            </a:fld>
            <a:endParaRPr lang="en-US"/>
          </a:p>
        </p:txBody>
      </p:sp>
      <p:sp>
        <p:nvSpPr>
          <p:cNvPr id="8" name="Rectangle 7"/>
          <p:cNvSpPr/>
          <p:nvPr/>
        </p:nvSpPr>
        <p:spPr>
          <a:xfrm>
            <a:off x="9069917" y="228600"/>
            <a:ext cx="27432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ectangle 8"/>
          <p:cNvSpPr/>
          <p:nvPr/>
        </p:nvSpPr>
        <p:spPr>
          <a:xfrm>
            <a:off x="9069917" y="2377440"/>
            <a:ext cx="27432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Tree>
    <p:extLst>
      <p:ext uri="{BB962C8B-B14F-4D97-AF65-F5344CB8AC3E}">
        <p14:creationId xmlns:p14="http://schemas.microsoft.com/office/powerpoint/2010/main" val="3229857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A59A3-0775-2C4C-AE24-CB309CECC1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83DF9F-A141-A245-AFB0-FE8196DF56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4D0998-B401-DD41-AC24-3BB2E5E433BB}"/>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5" name="Footer Placeholder 4">
            <a:extLst>
              <a:ext uri="{FF2B5EF4-FFF2-40B4-BE49-F238E27FC236}">
                <a16:creationId xmlns:a16="http://schemas.microsoft.com/office/drawing/2014/main" id="{4418DE4D-AAAF-D64A-B3F8-8CCD36B3C5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B6C38D-E1D5-CD40-86C3-C3C464EFA7F7}"/>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2796413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2B11-9F07-4740-91B9-D24F62116D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3704F5-34D2-8D4E-BD5A-7C2BF74C23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59A9F3-99F5-4C49-9175-498C68244A6F}"/>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5" name="Footer Placeholder 4">
            <a:extLst>
              <a:ext uri="{FF2B5EF4-FFF2-40B4-BE49-F238E27FC236}">
                <a16:creationId xmlns:a16="http://schemas.microsoft.com/office/drawing/2014/main" id="{12D46BD8-CCFD-6040-9DE0-2797E0CC76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F7E590-12CD-D84D-B6A2-C6D8B97F4C14}"/>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3889268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C923F-51A5-A742-93BA-80C0230F8D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553AA7-4F9B-9646-B30A-90065A999A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57FF52-CDF9-084A-84AA-B7AE80954F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90022D-C73F-B749-948E-765F932D9C6B}"/>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6" name="Footer Placeholder 5">
            <a:extLst>
              <a:ext uri="{FF2B5EF4-FFF2-40B4-BE49-F238E27FC236}">
                <a16:creationId xmlns:a16="http://schemas.microsoft.com/office/drawing/2014/main" id="{D63007A3-4802-D04D-8F00-2BE6D17113F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CE52BAD-BA76-D54C-9C9E-CBBD9ACDFECC}"/>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170079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EAB9D-6EA3-4444-BBD5-B566DD788E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8D4BED-017E-B548-8448-55137B9FFB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CE4F33-CC06-2746-92F9-6EECC3A7E5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F7F6DF-C3DE-9A4C-AE1B-406BDB200B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614D6B-0AB9-FB49-9FCB-8D90A49560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0E91AD-6C4C-3145-A6D1-A674A38FEF3D}"/>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8" name="Footer Placeholder 7">
            <a:extLst>
              <a:ext uri="{FF2B5EF4-FFF2-40B4-BE49-F238E27FC236}">
                <a16:creationId xmlns:a16="http://schemas.microsoft.com/office/drawing/2014/main" id="{BF6407C0-46C8-AB42-AD6F-415215C9466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FA96C77-484F-1144-9B26-5ADFEE9E9EE5}"/>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153829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3B181-781E-9C49-B558-B433B89A36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499B58-FB4B-7F44-AD39-BB192213262F}"/>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4" name="Footer Placeholder 3">
            <a:extLst>
              <a:ext uri="{FF2B5EF4-FFF2-40B4-BE49-F238E27FC236}">
                <a16:creationId xmlns:a16="http://schemas.microsoft.com/office/drawing/2014/main" id="{981F8DD8-1A13-004B-B86D-32B6D7C2E7E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44D72E8-BE4A-B641-9EBE-5EE298961066}"/>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356292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59B490-E1D8-AD4A-829C-B20A76F98440}"/>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3" name="Footer Placeholder 2">
            <a:extLst>
              <a:ext uri="{FF2B5EF4-FFF2-40B4-BE49-F238E27FC236}">
                <a16:creationId xmlns:a16="http://schemas.microsoft.com/office/drawing/2014/main" id="{A7283E2D-DECE-9C4D-8DB5-596E8D9DB3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B8EE648-3B9B-FF4B-A23E-AD5BBE900A65}"/>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153085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E7F58-4D2E-814B-9124-B3A4681857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F7FE6C-F129-064B-9783-989A88301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A9171A-E06E-C148-9A7E-0526E4C531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7F4955-7A8A-1443-BAD5-1B6E16150CA6}"/>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6" name="Footer Placeholder 5">
            <a:extLst>
              <a:ext uri="{FF2B5EF4-FFF2-40B4-BE49-F238E27FC236}">
                <a16:creationId xmlns:a16="http://schemas.microsoft.com/office/drawing/2014/main" id="{0BE187BC-77E6-D448-A227-FB616D927C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A0B6AB-7625-A746-8BED-271EA8320556}"/>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603080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849F8-4CD0-3442-9828-41DD870E1C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ED83E5-BE6B-8D43-B29C-9A7F50228F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58D7E5B-CD87-4243-98A2-873DFA1A0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7C9283-C960-0C46-A8D7-AAC2D40CD3EB}"/>
              </a:ext>
            </a:extLst>
          </p:cNvPr>
          <p:cNvSpPr>
            <a:spLocks noGrp="1"/>
          </p:cNvSpPr>
          <p:nvPr>
            <p:ph type="dt" sz="half" idx="10"/>
          </p:nvPr>
        </p:nvSpPr>
        <p:spPr/>
        <p:txBody>
          <a:bodyPr/>
          <a:lstStyle/>
          <a:p>
            <a:fld id="{F2C1F4BB-0655-FB47-881A-74029D0181CC}" type="datetimeFigureOut">
              <a:rPr lang="en-US" smtClean="0"/>
              <a:t>8/29/25</a:t>
            </a:fld>
            <a:endParaRPr lang="en-US" dirty="0"/>
          </a:p>
        </p:txBody>
      </p:sp>
      <p:sp>
        <p:nvSpPr>
          <p:cNvPr id="6" name="Footer Placeholder 5">
            <a:extLst>
              <a:ext uri="{FF2B5EF4-FFF2-40B4-BE49-F238E27FC236}">
                <a16:creationId xmlns:a16="http://schemas.microsoft.com/office/drawing/2014/main" id="{724514CE-3ED6-E745-9170-21E913ADE7A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90BCBC-903B-854C-ADE4-F6363EFB453C}"/>
              </a:ext>
            </a:extLst>
          </p:cNvPr>
          <p:cNvSpPr>
            <a:spLocks noGrp="1"/>
          </p:cNvSpPr>
          <p:nvPr>
            <p:ph type="sldNum" sz="quarter" idx="12"/>
          </p:nvPr>
        </p:nvSpPr>
        <p:spPr/>
        <p:txBody>
          <a:bodyPr/>
          <a:lstStyle/>
          <a:p>
            <a:fld id="{7DB51D84-F19C-6746-A530-19138DE4D05B}" type="slidenum">
              <a:rPr lang="en-US" smtClean="0"/>
              <a:t>‹#›</a:t>
            </a:fld>
            <a:endParaRPr lang="en-US" dirty="0"/>
          </a:p>
        </p:txBody>
      </p:sp>
    </p:spTree>
    <p:extLst>
      <p:ext uri="{BB962C8B-B14F-4D97-AF65-F5344CB8AC3E}">
        <p14:creationId xmlns:p14="http://schemas.microsoft.com/office/powerpoint/2010/main" val="303895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42414F-1E2F-D54F-A58B-C4B7E019C3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CBA4F6-B7B9-E747-9429-71C265C9A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B8C021-FA22-334E-A1D9-2B69CDF216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1F4BB-0655-FB47-881A-74029D0181CC}" type="datetimeFigureOut">
              <a:rPr lang="en-US" smtClean="0"/>
              <a:t>8/29/25</a:t>
            </a:fld>
            <a:endParaRPr lang="en-US" dirty="0"/>
          </a:p>
        </p:txBody>
      </p:sp>
      <p:sp>
        <p:nvSpPr>
          <p:cNvPr id="5" name="Footer Placeholder 4">
            <a:extLst>
              <a:ext uri="{FF2B5EF4-FFF2-40B4-BE49-F238E27FC236}">
                <a16:creationId xmlns:a16="http://schemas.microsoft.com/office/drawing/2014/main" id="{744D5DD1-29CB-C84C-8290-801B7D9209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A4404A3-1794-C949-BCF4-1AA18A915A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51D84-F19C-6746-A530-19138DE4D05B}" type="slidenum">
              <a:rPr lang="en-US" smtClean="0"/>
              <a:t>‹#›</a:t>
            </a:fld>
            <a:endParaRPr lang="en-US" dirty="0"/>
          </a:p>
        </p:txBody>
      </p:sp>
    </p:spTree>
    <p:extLst>
      <p:ext uri="{BB962C8B-B14F-4D97-AF65-F5344CB8AC3E}">
        <p14:creationId xmlns:p14="http://schemas.microsoft.com/office/powerpoint/2010/main" val="92683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AETHV7IciD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B2A435D-F1D7-18D3-854C-FA1BFDB36326}"/>
              </a:ext>
            </a:extLst>
          </p:cNvPr>
          <p:cNvSpPr>
            <a:spLocks noGrp="1"/>
          </p:cNvSpPr>
          <p:nvPr>
            <p:ph type="ctrTitle"/>
          </p:nvPr>
        </p:nvSpPr>
        <p:spPr>
          <a:xfrm>
            <a:off x="5297762" y="640080"/>
            <a:ext cx="6251110" cy="3566160"/>
          </a:xfrm>
        </p:spPr>
        <p:txBody>
          <a:bodyPr anchor="b">
            <a:normAutofit/>
          </a:bodyPr>
          <a:lstStyle/>
          <a:p>
            <a:pPr algn="l"/>
            <a:r>
              <a:rPr lang="en-US" sz="5400"/>
              <a:t>What Makes a Good Legal Article? </a:t>
            </a:r>
          </a:p>
        </p:txBody>
      </p:sp>
      <p:pic>
        <p:nvPicPr>
          <p:cNvPr id="4" name="Picture 3" descr="Pen placed on top of a signature line">
            <a:extLst>
              <a:ext uri="{FF2B5EF4-FFF2-40B4-BE49-F238E27FC236}">
                <a16:creationId xmlns:a16="http://schemas.microsoft.com/office/drawing/2014/main" id="{C8A5F2C0-FDE3-6B6D-F060-973CC2306DE3}"/>
              </a:ext>
            </a:extLst>
          </p:cNvPr>
          <p:cNvPicPr>
            <a:picLocks noChangeAspect="1"/>
          </p:cNvPicPr>
          <p:nvPr/>
        </p:nvPicPr>
        <p:blipFill>
          <a:blip r:embed="rId3"/>
          <a:srcRect l="52282" r="2387" b="-1"/>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1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28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388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0EEFB32-7420-BC67-4765-6931DB4D6062}"/>
              </a:ext>
            </a:extLst>
          </p:cNvPr>
          <p:cNvSpPr>
            <a:spLocks noGrp="1"/>
          </p:cNvSpPr>
          <p:nvPr>
            <p:ph type="title"/>
          </p:nvPr>
        </p:nvSpPr>
        <p:spPr>
          <a:xfrm>
            <a:off x="841248" y="548640"/>
            <a:ext cx="3600860" cy="5431536"/>
          </a:xfrm>
        </p:spPr>
        <p:txBody>
          <a:bodyPr>
            <a:normAutofit/>
          </a:bodyPr>
          <a:lstStyle/>
          <a:p>
            <a:r>
              <a:rPr lang="en-US" sz="5400"/>
              <a:t>Select a Topic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5B5BAF5-BA5F-6AD3-B3BF-BAC1EE3B7D6C}"/>
              </a:ext>
            </a:extLst>
          </p:cNvPr>
          <p:cNvSpPr>
            <a:spLocks noGrp="1"/>
          </p:cNvSpPr>
          <p:nvPr>
            <p:ph idx="1"/>
          </p:nvPr>
        </p:nvSpPr>
        <p:spPr>
          <a:xfrm>
            <a:off x="5126418" y="552091"/>
            <a:ext cx="6224335" cy="5431536"/>
          </a:xfrm>
        </p:spPr>
        <p:txBody>
          <a:bodyPr anchor="ctr">
            <a:normAutofit/>
          </a:bodyPr>
          <a:lstStyle/>
          <a:p>
            <a:r>
              <a:rPr lang="en-US" sz="3000" dirty="0"/>
              <a:t>Survey the News</a:t>
            </a:r>
          </a:p>
          <a:p>
            <a:r>
              <a:rPr lang="en-US" sz="3000" dirty="0"/>
              <a:t>“Food Law” google alert </a:t>
            </a:r>
          </a:p>
          <a:p>
            <a:r>
              <a:rPr lang="en-US" sz="3000" dirty="0"/>
              <a:t>What “area” are you most interested in? </a:t>
            </a:r>
          </a:p>
          <a:p>
            <a:r>
              <a:rPr lang="en-US" sz="3000" dirty="0"/>
              <a:t>Email us or set up a time to meet with Susan or I or Christopher</a:t>
            </a:r>
          </a:p>
          <a:p>
            <a:pPr lvl="1"/>
            <a:r>
              <a:rPr lang="en-US" sz="3000" dirty="0"/>
              <a:t>Find a hook to an area of law you are interested in </a:t>
            </a:r>
          </a:p>
        </p:txBody>
      </p:sp>
    </p:spTree>
    <p:extLst>
      <p:ext uri="{BB962C8B-B14F-4D97-AF65-F5344CB8AC3E}">
        <p14:creationId xmlns:p14="http://schemas.microsoft.com/office/powerpoint/2010/main" val="361449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24332B-5EEB-A388-E3F3-244BEA45BEB0}"/>
              </a:ext>
            </a:extLst>
          </p:cNvPr>
          <p:cNvSpPr>
            <a:spLocks noGrp="1"/>
          </p:cNvSpPr>
          <p:nvPr>
            <p:ph type="title"/>
          </p:nvPr>
        </p:nvSpPr>
        <p:spPr>
          <a:xfrm>
            <a:off x="841248" y="548640"/>
            <a:ext cx="3600860" cy="5431536"/>
          </a:xfrm>
        </p:spPr>
        <p:txBody>
          <a:bodyPr>
            <a:normAutofit/>
          </a:bodyPr>
          <a:lstStyle/>
          <a:p>
            <a:r>
              <a:rPr lang="en-US" sz="5400"/>
              <a:t>Find a Legal Hook</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4C844B9-1654-8837-EBCE-06BD9F23163A}"/>
              </a:ext>
            </a:extLst>
          </p:cNvPr>
          <p:cNvSpPr>
            <a:spLocks noGrp="1"/>
          </p:cNvSpPr>
          <p:nvPr>
            <p:ph idx="1"/>
          </p:nvPr>
        </p:nvSpPr>
        <p:spPr>
          <a:xfrm>
            <a:off x="4793407" y="233680"/>
            <a:ext cx="7358969" cy="6858000"/>
          </a:xfrm>
        </p:spPr>
        <p:txBody>
          <a:bodyPr anchor="ctr">
            <a:normAutofit/>
          </a:bodyPr>
          <a:lstStyle/>
          <a:p>
            <a:r>
              <a:rPr lang="en-US" sz="2400" dirty="0"/>
              <a:t>This is NOT a research paper </a:t>
            </a:r>
          </a:p>
          <a:p>
            <a:pPr lvl="1"/>
            <a:r>
              <a:rPr lang="en-US" dirty="0"/>
              <a:t>You cannot just describe an area of law and the history of it </a:t>
            </a:r>
          </a:p>
          <a:p>
            <a:r>
              <a:rPr lang="en-US" sz="2400" dirty="0"/>
              <a:t>Find your legal argument – use the law (and other sources) to support your argument </a:t>
            </a:r>
          </a:p>
          <a:p>
            <a:pPr lvl="1"/>
            <a:r>
              <a:rPr lang="en-US" dirty="0"/>
              <a:t>Include legal analysis </a:t>
            </a:r>
          </a:p>
          <a:p>
            <a:pPr lvl="1"/>
            <a:r>
              <a:rPr lang="en-US" dirty="0"/>
              <a:t>Where does court precedent, legislative history, persuasive authority (other state or circuit court decisions, other state’s laws, etc.) agree with your claim?</a:t>
            </a:r>
          </a:p>
          <a:p>
            <a:pPr lvl="1"/>
            <a:r>
              <a:rPr lang="en-US" dirty="0"/>
              <a:t>What is your “legal claim?” </a:t>
            </a:r>
          </a:p>
          <a:p>
            <a:pPr lvl="2"/>
            <a:r>
              <a:rPr lang="en-US" sz="2400" dirty="0"/>
              <a:t>Critiquing a law or case decision, contract, etc. and describe how you would write it differently </a:t>
            </a:r>
          </a:p>
          <a:p>
            <a:pPr lvl="2"/>
            <a:r>
              <a:rPr lang="en-US" sz="2400" dirty="0"/>
              <a:t>Propose a new law to address a problem (for example, maybe that one state should adopt a law another state has) </a:t>
            </a:r>
          </a:p>
          <a:p>
            <a:pPr lvl="2"/>
            <a:r>
              <a:rPr lang="en-US" sz="2400" dirty="0"/>
              <a:t>Need a solution to your “problem” = Thesis statement </a:t>
            </a:r>
          </a:p>
          <a:p>
            <a:pPr lvl="2"/>
            <a:endParaRPr lang="en-US" dirty="0"/>
          </a:p>
        </p:txBody>
      </p:sp>
    </p:spTree>
    <p:extLst>
      <p:ext uri="{BB962C8B-B14F-4D97-AF65-F5344CB8AC3E}">
        <p14:creationId xmlns:p14="http://schemas.microsoft.com/office/powerpoint/2010/main" val="2955846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72C246-3CC6-3967-7FE0-D8F79AD3BF3A}"/>
              </a:ext>
            </a:extLst>
          </p:cNvPr>
          <p:cNvSpPr>
            <a:spLocks noGrp="1"/>
          </p:cNvSpPr>
          <p:nvPr>
            <p:ph type="title"/>
          </p:nvPr>
        </p:nvSpPr>
        <p:spPr>
          <a:xfrm>
            <a:off x="838200" y="365125"/>
            <a:ext cx="10515600" cy="1325563"/>
          </a:xfrm>
        </p:spPr>
        <p:txBody>
          <a:bodyPr>
            <a:normAutofit fontScale="90000"/>
          </a:bodyPr>
          <a:lstStyle/>
          <a:p>
            <a:r>
              <a:rPr lang="en-US" sz="5400" dirty="0"/>
              <a:t>If you want to submit for publication: </a:t>
            </a:r>
            <a:br>
              <a:rPr lang="en-US" sz="5400" dirty="0"/>
            </a:br>
            <a:r>
              <a:rPr lang="en-US" sz="5400" dirty="0"/>
              <a:t>Is it “novel”?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8DD4E61-1B62-640F-F9AC-A16CD25687C7}"/>
              </a:ext>
            </a:extLst>
          </p:cNvPr>
          <p:cNvSpPr>
            <a:spLocks noGrp="1"/>
          </p:cNvSpPr>
          <p:nvPr>
            <p:ph idx="1"/>
          </p:nvPr>
        </p:nvSpPr>
        <p:spPr>
          <a:xfrm>
            <a:off x="838200" y="1929384"/>
            <a:ext cx="10515600" cy="4251960"/>
          </a:xfrm>
        </p:spPr>
        <p:txBody>
          <a:bodyPr>
            <a:normAutofit/>
          </a:bodyPr>
          <a:lstStyle/>
          <a:p>
            <a:r>
              <a:rPr lang="en-US" sz="3000" dirty="0"/>
              <a:t>Unique, not obvious, BUT realistic  </a:t>
            </a:r>
          </a:p>
          <a:p>
            <a:pPr lvl="1"/>
            <a:r>
              <a:rPr lang="en-US" sz="3000" dirty="0"/>
              <a:t>For example, your claim can’t be the creation of a law that will clearly violate constitutional law</a:t>
            </a:r>
          </a:p>
          <a:p>
            <a:r>
              <a:rPr lang="en-US" sz="3000" dirty="0"/>
              <a:t>Do a search on Westlaw/ Lexis </a:t>
            </a:r>
          </a:p>
          <a:p>
            <a:pPr lvl="1"/>
            <a:r>
              <a:rPr lang="en-US" sz="3000" dirty="0"/>
              <a:t>Who else has written about this topic? Is your topic too similar? </a:t>
            </a:r>
            <a:endParaRPr lang="en-US" sz="2200" dirty="0"/>
          </a:p>
        </p:txBody>
      </p:sp>
    </p:spTree>
    <p:extLst>
      <p:ext uri="{BB962C8B-B14F-4D97-AF65-F5344CB8AC3E}">
        <p14:creationId xmlns:p14="http://schemas.microsoft.com/office/powerpoint/2010/main" val="2218720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ABDD6A0-9182-FB85-003A-18AA37E9D77F}"/>
              </a:ext>
            </a:extLst>
          </p:cNvPr>
          <p:cNvSpPr>
            <a:spLocks noGrp="1"/>
          </p:cNvSpPr>
          <p:nvPr>
            <p:ph type="title"/>
          </p:nvPr>
        </p:nvSpPr>
        <p:spPr>
          <a:xfrm>
            <a:off x="838200" y="365125"/>
            <a:ext cx="10515600" cy="1325563"/>
          </a:xfrm>
        </p:spPr>
        <p:txBody>
          <a:bodyPr>
            <a:normAutofit/>
          </a:bodyPr>
          <a:lstStyle/>
          <a:p>
            <a:r>
              <a:rPr lang="en-US" sz="5400"/>
              <a:t>Not too Complex, Narrow Enough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3909973-D644-BAFB-6026-E31B82EA16C6}"/>
              </a:ext>
            </a:extLst>
          </p:cNvPr>
          <p:cNvSpPr>
            <a:spLocks noGrp="1"/>
          </p:cNvSpPr>
          <p:nvPr>
            <p:ph idx="1"/>
          </p:nvPr>
        </p:nvSpPr>
        <p:spPr>
          <a:xfrm>
            <a:off x="838200" y="1929383"/>
            <a:ext cx="10515600" cy="4563491"/>
          </a:xfrm>
        </p:spPr>
        <p:txBody>
          <a:bodyPr>
            <a:normAutofit/>
          </a:bodyPr>
          <a:lstStyle/>
          <a:p>
            <a:r>
              <a:rPr lang="en-US" sz="2200" dirty="0"/>
              <a:t>Select a topic that is interesting, but not too complex to where it is difficult to explain within the length requirements </a:t>
            </a:r>
          </a:p>
          <a:p>
            <a:r>
              <a:rPr lang="en-US" sz="2200" dirty="0"/>
              <a:t>Current example: </a:t>
            </a:r>
          </a:p>
          <a:p>
            <a:pPr lvl="1"/>
            <a:r>
              <a:rPr lang="en-US" sz="2200" dirty="0"/>
              <a:t>What constitutes USDA’s Food Safety Inspection Service’s shift in their </a:t>
            </a:r>
            <a:r>
              <a:rPr lang="en-US" sz="2200" i="1" dirty="0"/>
              <a:t>Salmonella </a:t>
            </a:r>
            <a:r>
              <a:rPr lang="en-US" sz="2200" dirty="0"/>
              <a:t>policy? </a:t>
            </a:r>
          </a:p>
          <a:p>
            <a:pPr lvl="1"/>
            <a:r>
              <a:rPr lang="en-US" sz="2200" dirty="0"/>
              <a:t>Compare the current proposed policy changes to existing regulatory requirements. What are the differences? What is the reason they made this change? </a:t>
            </a:r>
          </a:p>
          <a:p>
            <a:pPr lvl="1"/>
            <a:r>
              <a:rPr lang="en-US" sz="2200" dirty="0"/>
              <a:t>What impact will the change have (positive or negative, craft your argument)? </a:t>
            </a:r>
          </a:p>
          <a:p>
            <a:pPr lvl="2"/>
            <a:r>
              <a:rPr lang="en-US" sz="2200" dirty="0"/>
              <a:t>Is it going to run into legal issues (based on precedent, Administrative Procedures Act, USDA rescinding it, etc.)</a:t>
            </a:r>
          </a:p>
          <a:p>
            <a:pPr lvl="1"/>
            <a:r>
              <a:rPr lang="en-US" sz="2200" dirty="0"/>
              <a:t>Topic: FSIS proposed </a:t>
            </a:r>
            <a:r>
              <a:rPr lang="en-US" sz="2200" i="1" dirty="0"/>
              <a:t>Salmonella </a:t>
            </a:r>
            <a:r>
              <a:rPr lang="en-US" sz="2200" dirty="0"/>
              <a:t>policy </a:t>
            </a:r>
          </a:p>
          <a:p>
            <a:pPr lvl="1"/>
            <a:r>
              <a:rPr lang="en-US" sz="2200" dirty="0"/>
              <a:t>Clear Argument exists: The FSIS proposed </a:t>
            </a:r>
            <a:r>
              <a:rPr lang="en-US" sz="2200" i="1" dirty="0"/>
              <a:t>Salmonella </a:t>
            </a:r>
            <a:r>
              <a:rPr lang="en-US" sz="2200" dirty="0"/>
              <a:t>policy is necessary/ concerning because…</a:t>
            </a:r>
          </a:p>
        </p:txBody>
      </p:sp>
    </p:spTree>
    <p:extLst>
      <p:ext uri="{BB962C8B-B14F-4D97-AF65-F5344CB8AC3E}">
        <p14:creationId xmlns:p14="http://schemas.microsoft.com/office/powerpoint/2010/main" val="2238589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04703A1-8084-E743-04E9-363927D3F76A}"/>
              </a:ext>
            </a:extLst>
          </p:cNvPr>
          <p:cNvSpPr>
            <a:spLocks noGrp="1"/>
          </p:cNvSpPr>
          <p:nvPr>
            <p:ph type="title"/>
          </p:nvPr>
        </p:nvSpPr>
        <p:spPr>
          <a:xfrm>
            <a:off x="838200" y="401221"/>
            <a:ext cx="10515600" cy="1348065"/>
          </a:xfrm>
        </p:spPr>
        <p:txBody>
          <a:bodyPr>
            <a:normAutofit/>
          </a:bodyPr>
          <a:lstStyle/>
          <a:p>
            <a:r>
              <a:rPr lang="en-US" sz="5400" dirty="0">
                <a:solidFill>
                  <a:srgbClr val="FFFFFF"/>
                </a:solidFill>
              </a:rPr>
              <a:t>Resources </a:t>
            </a:r>
          </a:p>
        </p:txBody>
      </p:sp>
      <p:sp>
        <p:nvSpPr>
          <p:cNvPr id="3" name="Content Placeholder 2">
            <a:extLst>
              <a:ext uri="{FF2B5EF4-FFF2-40B4-BE49-F238E27FC236}">
                <a16:creationId xmlns:a16="http://schemas.microsoft.com/office/drawing/2014/main" id="{CA8D2719-D668-9B73-1E0A-CA21F5FC971B}"/>
              </a:ext>
            </a:extLst>
          </p:cNvPr>
          <p:cNvSpPr>
            <a:spLocks noGrp="1"/>
          </p:cNvSpPr>
          <p:nvPr>
            <p:ph idx="1"/>
          </p:nvPr>
        </p:nvSpPr>
        <p:spPr>
          <a:xfrm>
            <a:off x="838200" y="2586789"/>
            <a:ext cx="10515600" cy="3590174"/>
          </a:xfrm>
        </p:spPr>
        <p:txBody>
          <a:bodyPr>
            <a:normAutofit/>
          </a:bodyPr>
          <a:lstStyle/>
          <a:p>
            <a:r>
              <a:rPr lang="en-US" sz="3000" dirty="0"/>
              <a:t>Food Law Professors </a:t>
            </a:r>
          </a:p>
          <a:p>
            <a:r>
              <a:rPr lang="en-US" sz="3000" dirty="0"/>
              <a:t>Practitioners  </a:t>
            </a:r>
          </a:p>
          <a:p>
            <a:r>
              <a:rPr lang="en-US" sz="3000" dirty="0"/>
              <a:t>Food Business Owners </a:t>
            </a:r>
          </a:p>
          <a:p>
            <a:r>
              <a:rPr lang="en-US" sz="3000" dirty="0"/>
              <a:t>What you’ve observed at a restaurant, grocery store, etc. </a:t>
            </a:r>
          </a:p>
          <a:p>
            <a:r>
              <a:rPr lang="en-US" sz="3000" dirty="0"/>
              <a:t>A paper you wrote in the LL.M. Program – how can you expand upon it? </a:t>
            </a:r>
          </a:p>
          <a:p>
            <a:endParaRPr lang="en-US" sz="2200" dirty="0"/>
          </a:p>
        </p:txBody>
      </p:sp>
    </p:spTree>
    <p:extLst>
      <p:ext uri="{BB962C8B-B14F-4D97-AF65-F5344CB8AC3E}">
        <p14:creationId xmlns:p14="http://schemas.microsoft.com/office/powerpoint/2010/main" val="35318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D0D0B63-B574-5A07-42E8-1015D4245BD0}"/>
              </a:ext>
            </a:extLst>
          </p:cNvPr>
          <p:cNvSpPr>
            <a:spLocks noGrp="1"/>
          </p:cNvSpPr>
          <p:nvPr>
            <p:ph type="title"/>
          </p:nvPr>
        </p:nvSpPr>
        <p:spPr>
          <a:xfrm>
            <a:off x="838200" y="401221"/>
            <a:ext cx="10515600" cy="1348065"/>
          </a:xfrm>
        </p:spPr>
        <p:txBody>
          <a:bodyPr>
            <a:normAutofit/>
          </a:bodyPr>
          <a:lstStyle/>
          <a:p>
            <a:r>
              <a:rPr lang="en-US" sz="5400" u="sng" dirty="0">
                <a:solidFill>
                  <a:srgbClr val="FFFFFF"/>
                </a:solidFill>
              </a:rPr>
              <a:t>Final tips </a:t>
            </a:r>
          </a:p>
        </p:txBody>
      </p:sp>
      <p:sp>
        <p:nvSpPr>
          <p:cNvPr id="3" name="Content Placeholder 2">
            <a:extLst>
              <a:ext uri="{FF2B5EF4-FFF2-40B4-BE49-F238E27FC236}">
                <a16:creationId xmlns:a16="http://schemas.microsoft.com/office/drawing/2014/main" id="{A8B82F96-A752-3EAB-5BFA-DBC7555BA461}"/>
              </a:ext>
            </a:extLst>
          </p:cNvPr>
          <p:cNvSpPr>
            <a:spLocks noGrp="1"/>
          </p:cNvSpPr>
          <p:nvPr>
            <p:ph idx="1"/>
          </p:nvPr>
        </p:nvSpPr>
        <p:spPr>
          <a:xfrm>
            <a:off x="838200" y="2586788"/>
            <a:ext cx="10515600" cy="4271211"/>
          </a:xfrm>
        </p:spPr>
        <p:txBody>
          <a:bodyPr>
            <a:normAutofit/>
          </a:bodyPr>
          <a:lstStyle/>
          <a:p>
            <a:r>
              <a:rPr lang="en-US" sz="3000" dirty="0"/>
              <a:t>Be open to changing the direction of your paper thesis</a:t>
            </a:r>
          </a:p>
          <a:p>
            <a:r>
              <a:rPr lang="en-US" sz="3000" dirty="0"/>
              <a:t>How can you best organize your research? </a:t>
            </a:r>
          </a:p>
          <a:p>
            <a:pPr lvl="1"/>
            <a:r>
              <a:rPr lang="en-US" sz="3000" dirty="0"/>
              <a:t>Binder with printed documents</a:t>
            </a:r>
          </a:p>
          <a:p>
            <a:pPr lvl="1"/>
            <a:r>
              <a:rPr lang="en-US" sz="3000" dirty="0"/>
              <a:t>Folder on your desktop</a:t>
            </a:r>
          </a:p>
          <a:p>
            <a:pPr lvl="1"/>
            <a:r>
              <a:rPr lang="en-US" sz="3000" dirty="0"/>
              <a:t>Tracker chart</a:t>
            </a:r>
          </a:p>
          <a:p>
            <a:pPr lvl="1"/>
            <a:r>
              <a:rPr lang="en-US" sz="3000" dirty="0"/>
              <a:t>Outline </a:t>
            </a:r>
          </a:p>
          <a:p>
            <a:r>
              <a:rPr lang="en-US" sz="3000" dirty="0"/>
              <a:t>Resource: Professor Leong: </a:t>
            </a:r>
            <a:r>
              <a:rPr lang="en-US" sz="3000" dirty="0">
                <a:hlinkClick r:id="rId3"/>
              </a:rPr>
              <a:t>https://www.youtube.com/watch?v=AETHV7IciDE</a:t>
            </a:r>
            <a:r>
              <a:rPr lang="en-US" sz="3000" dirty="0"/>
              <a:t> </a:t>
            </a:r>
          </a:p>
          <a:p>
            <a:pPr marL="457200" lvl="1" indent="0">
              <a:buNone/>
            </a:pPr>
            <a:endParaRPr lang="en-US" sz="2200" dirty="0"/>
          </a:p>
        </p:txBody>
      </p:sp>
    </p:spTree>
    <p:extLst>
      <p:ext uri="{BB962C8B-B14F-4D97-AF65-F5344CB8AC3E}">
        <p14:creationId xmlns:p14="http://schemas.microsoft.com/office/powerpoint/2010/main" val="105319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556ACC-7BBC-905D-95F3-FAEFED506B4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Topic Selection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30DF59B-7441-9CE5-A96E-A1673DC0F4B4}"/>
              </a:ext>
            </a:extLst>
          </p:cNvPr>
          <p:cNvSpPr>
            <a:spLocks noGrp="1"/>
          </p:cNvSpPr>
          <p:nvPr>
            <p:ph idx="1"/>
          </p:nvPr>
        </p:nvSpPr>
        <p:spPr>
          <a:xfrm>
            <a:off x="4447308" y="591344"/>
            <a:ext cx="6906491" cy="5585619"/>
          </a:xfrm>
        </p:spPr>
        <p:txBody>
          <a:bodyPr anchor="ctr">
            <a:noAutofit/>
          </a:bodyPr>
          <a:lstStyle/>
          <a:p>
            <a:r>
              <a:rPr lang="en-US" sz="2400" dirty="0"/>
              <a:t>Think of an area of interest and a “big picture” topic </a:t>
            </a:r>
          </a:p>
          <a:p>
            <a:pPr lvl="1"/>
            <a:r>
              <a:rPr lang="en-US" dirty="0"/>
              <a:t>FSIS Salmonella Policy Changes </a:t>
            </a:r>
          </a:p>
          <a:p>
            <a:r>
              <a:rPr lang="en-US" sz="2400" dirty="0"/>
              <a:t>Narrow that topic </a:t>
            </a:r>
          </a:p>
          <a:p>
            <a:pPr lvl="1"/>
            <a:r>
              <a:rPr lang="en-US" dirty="0"/>
              <a:t>”Zoom in” </a:t>
            </a:r>
          </a:p>
          <a:p>
            <a:pPr lvl="2"/>
            <a:r>
              <a:rPr lang="en-US" sz="2400" dirty="0"/>
              <a:t>Do you want to argue the policy won’t comply with case precedent (think of the case you read today- Supreme Beef case)?</a:t>
            </a:r>
          </a:p>
          <a:p>
            <a:pPr lvl="2"/>
            <a:r>
              <a:rPr lang="en-US" sz="2400" dirty="0"/>
              <a:t>Do you want to argue that this will likely be overturned by Administrative Law? </a:t>
            </a:r>
          </a:p>
          <a:p>
            <a:pPr lvl="2"/>
            <a:r>
              <a:rPr lang="en-US" sz="2400" dirty="0"/>
              <a:t>Do you want to argue that FSIS must implement this policy, and that legal precedent and legislative history support their new policy? </a:t>
            </a:r>
          </a:p>
          <a:p>
            <a:pPr lvl="2"/>
            <a:r>
              <a:rPr lang="en-US" sz="2400" dirty="0"/>
              <a:t>Do you want to argue this is necessary for the USDA to ensure the FMIA and PPIA are being implemented (it will help USDA comply with their mandate to prevent adulterated food from entering interstate commerce)?</a:t>
            </a:r>
          </a:p>
        </p:txBody>
      </p:sp>
    </p:spTree>
    <p:extLst>
      <p:ext uri="{BB962C8B-B14F-4D97-AF65-F5344CB8AC3E}">
        <p14:creationId xmlns:p14="http://schemas.microsoft.com/office/powerpoint/2010/main" val="428401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0B50F4-062A-A69A-8FFC-EE155A405E3D}"/>
              </a:ext>
            </a:extLst>
          </p:cNvPr>
          <p:cNvSpPr>
            <a:spLocks noGrp="1"/>
          </p:cNvSpPr>
          <p:nvPr>
            <p:ph type="title"/>
          </p:nvPr>
        </p:nvSpPr>
        <p:spPr>
          <a:xfrm>
            <a:off x="686834" y="1153572"/>
            <a:ext cx="3200400" cy="4461163"/>
          </a:xfrm>
        </p:spPr>
        <p:txBody>
          <a:bodyPr>
            <a:normAutofit/>
          </a:bodyPr>
          <a:lstStyle/>
          <a:p>
            <a:r>
              <a:rPr lang="en-US">
                <a:solidFill>
                  <a:srgbClr val="FFFFFF"/>
                </a:solidFill>
              </a:rPr>
              <a:t>Topic Selection Exercise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4AE3A2C-7E5C-8169-D01A-BFEAE0975A35}"/>
              </a:ext>
            </a:extLst>
          </p:cNvPr>
          <p:cNvSpPr>
            <a:spLocks noGrp="1"/>
          </p:cNvSpPr>
          <p:nvPr>
            <p:ph idx="1"/>
          </p:nvPr>
        </p:nvSpPr>
        <p:spPr>
          <a:xfrm>
            <a:off x="4447308" y="591344"/>
            <a:ext cx="6906491" cy="5585619"/>
          </a:xfrm>
        </p:spPr>
        <p:txBody>
          <a:bodyPr anchor="ctr">
            <a:normAutofit/>
          </a:bodyPr>
          <a:lstStyle/>
          <a:p>
            <a:r>
              <a:rPr lang="en-US" sz="4400" dirty="0"/>
              <a:t>First, pick a topic area you are interested in</a:t>
            </a:r>
          </a:p>
          <a:p>
            <a:pPr lvl="1"/>
            <a:r>
              <a:rPr lang="en-US" sz="4400" dirty="0"/>
              <a:t>Then ”Zoom in” How will you narrow that topic? </a:t>
            </a:r>
          </a:p>
          <a:p>
            <a:pPr lvl="1"/>
            <a:r>
              <a:rPr lang="en-US" sz="4400" dirty="0"/>
              <a:t>Discuss the topic and offer support on how to narrow it with your classmates </a:t>
            </a:r>
          </a:p>
        </p:txBody>
      </p:sp>
    </p:spTree>
    <p:extLst>
      <p:ext uri="{BB962C8B-B14F-4D97-AF65-F5344CB8AC3E}">
        <p14:creationId xmlns:p14="http://schemas.microsoft.com/office/powerpoint/2010/main" val="119403201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1301</TotalTime>
  <Words>639</Words>
  <Application>Microsoft Macintosh PowerPoint</Application>
  <PresentationFormat>Widescreen</PresentationFormat>
  <Paragraphs>66</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Calibri Light</vt:lpstr>
      <vt:lpstr>1_Office Theme</vt:lpstr>
      <vt:lpstr>What Makes a Good Legal Article? </vt:lpstr>
      <vt:lpstr>Select a Topic </vt:lpstr>
      <vt:lpstr>Find a Legal Hook</vt:lpstr>
      <vt:lpstr>If you want to submit for publication:  Is it “novel”? </vt:lpstr>
      <vt:lpstr>Not too Complex, Narrow Enough  </vt:lpstr>
      <vt:lpstr>Resources </vt:lpstr>
      <vt:lpstr>Final tips </vt:lpstr>
      <vt:lpstr>Topic Selection </vt:lpstr>
      <vt:lpstr>Topic Selection Exercise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Kelly Nuckolls</dc:creator>
  <cp:lastModifiedBy>Kelly Nuckolls</cp:lastModifiedBy>
  <cp:revision>7</cp:revision>
  <dcterms:created xsi:type="dcterms:W3CDTF">2025-08-28T20:25:19Z</dcterms:created>
  <dcterms:modified xsi:type="dcterms:W3CDTF">2025-08-29T18:08:40Z</dcterms:modified>
</cp:coreProperties>
</file>