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13"/>
  </p:notesMasterIdLst>
  <p:sldIdLst>
    <p:sldId id="256" r:id="rId2"/>
    <p:sldId id="258" r:id="rId3"/>
    <p:sldId id="332" r:id="rId4"/>
    <p:sldId id="333" r:id="rId5"/>
    <p:sldId id="318" r:id="rId6"/>
    <p:sldId id="334" r:id="rId7"/>
    <p:sldId id="330" r:id="rId8"/>
    <p:sldId id="326" r:id="rId9"/>
    <p:sldId id="315" r:id="rId10"/>
    <p:sldId id="335" r:id="rId11"/>
    <p:sldId id="331" r:id="rId12"/>
  </p:sldIdLst>
  <p:sldSz cx="9144000" cy="6858000" type="screen4x3"/>
  <p:notesSz cx="7023100" cy="9309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1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3F3A95-8007-4CFD-B303-1B0DAD71624E}" v="6" dt="2026-09-11T16:48:38.8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73910" autoAdjust="0"/>
  </p:normalViewPr>
  <p:slideViewPr>
    <p:cSldViewPr>
      <p:cViewPr varScale="1">
        <p:scale>
          <a:sx n="86" d="100"/>
          <a:sy n="86" d="100"/>
        </p:scale>
        <p:origin x="2424" y="20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1116" y="-102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>
            <a:extLst>
              <a:ext uri="{FF2B5EF4-FFF2-40B4-BE49-F238E27FC236}">
                <a16:creationId xmlns:a16="http://schemas.microsoft.com/office/drawing/2014/main" id="{588724BC-894A-4BAD-986F-640FCB8DA15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3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24" tIns="46662" rIns="93324" bIns="4666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en-US"/>
          </a:p>
        </p:txBody>
      </p:sp>
      <p:sp>
        <p:nvSpPr>
          <p:cNvPr id="158723" name="Rectangle 3">
            <a:extLst>
              <a:ext uri="{FF2B5EF4-FFF2-40B4-BE49-F238E27FC236}">
                <a16:creationId xmlns:a16="http://schemas.microsoft.com/office/drawing/2014/main" id="{CCA94FB3-0621-428C-9D22-959FAD80D46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78132" y="0"/>
            <a:ext cx="3043343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24" tIns="46662" rIns="93324" bIns="4666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 altLang="en-US"/>
          </a:p>
        </p:txBody>
      </p:sp>
      <p:sp>
        <p:nvSpPr>
          <p:cNvPr id="158724" name="Rectangle 4">
            <a:extLst>
              <a:ext uri="{FF2B5EF4-FFF2-40B4-BE49-F238E27FC236}">
                <a16:creationId xmlns:a16="http://schemas.microsoft.com/office/drawing/2014/main" id="{B2F71073-7951-4B16-A5E2-FAF4E822E6B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25" name="Rectangle 5">
            <a:extLst>
              <a:ext uri="{FF2B5EF4-FFF2-40B4-BE49-F238E27FC236}">
                <a16:creationId xmlns:a16="http://schemas.microsoft.com/office/drawing/2014/main" id="{31E8DF85-5A65-441D-8C07-A5DED7CE1E1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310" y="4421823"/>
            <a:ext cx="5618480" cy="4189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24" tIns="46662" rIns="93324" bIns="466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58726" name="Rectangle 6">
            <a:extLst>
              <a:ext uri="{FF2B5EF4-FFF2-40B4-BE49-F238E27FC236}">
                <a16:creationId xmlns:a16="http://schemas.microsoft.com/office/drawing/2014/main" id="{200B5984-1D50-4E6A-AABF-8651C4579B4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2029"/>
            <a:ext cx="3043343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24" tIns="46662" rIns="93324" bIns="4666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en-US"/>
          </a:p>
        </p:txBody>
      </p:sp>
      <p:sp>
        <p:nvSpPr>
          <p:cNvPr id="158727" name="Rectangle 7">
            <a:extLst>
              <a:ext uri="{FF2B5EF4-FFF2-40B4-BE49-F238E27FC236}">
                <a16:creationId xmlns:a16="http://schemas.microsoft.com/office/drawing/2014/main" id="{4FE2175B-805D-48B0-9EFB-84F2165B49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8132" y="8842029"/>
            <a:ext cx="3043343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24" tIns="46662" rIns="93324" bIns="4666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7D8C531-0FFA-4EF5-A4E6-613B0DF1C73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7179F8D-7E83-43DD-80A1-621A89A3D4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F274DC-CB58-45A6-9BC1-D02021C294A5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82274" name="Rectangle 2">
            <a:extLst>
              <a:ext uri="{FF2B5EF4-FFF2-40B4-BE49-F238E27FC236}">
                <a16:creationId xmlns:a16="http://schemas.microsoft.com/office/drawing/2014/main" id="{B3E4836F-CFA2-43DD-BEF6-5BE07FFFA1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7388"/>
            <a:ext cx="4679950" cy="3509962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182275" name="Rectangle 3">
            <a:extLst>
              <a:ext uri="{FF2B5EF4-FFF2-40B4-BE49-F238E27FC236}">
                <a16:creationId xmlns:a16="http://schemas.microsoft.com/office/drawing/2014/main" id="{0A3109F2-EB71-4DCF-8E13-215934C326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6414" y="4425055"/>
            <a:ext cx="5150273" cy="4197176"/>
          </a:xfrm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C6A77-E3D0-2357-B789-C3AD5174C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A68737A-D788-7672-802C-863AF29C58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F274DC-CB58-45A6-9BC1-D02021C294A5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82274" name="Rectangle 2">
            <a:extLst>
              <a:ext uri="{FF2B5EF4-FFF2-40B4-BE49-F238E27FC236}">
                <a16:creationId xmlns:a16="http://schemas.microsoft.com/office/drawing/2014/main" id="{D969B6DB-E8A8-5478-D589-0E74D0AD09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7388"/>
            <a:ext cx="4679950" cy="3509962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182275" name="Rectangle 3">
            <a:extLst>
              <a:ext uri="{FF2B5EF4-FFF2-40B4-BE49-F238E27FC236}">
                <a16:creationId xmlns:a16="http://schemas.microsoft.com/office/drawing/2014/main" id="{987C3BA5-B408-D7C6-CE87-30754B099A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6414" y="4425055"/>
            <a:ext cx="5150273" cy="4197176"/>
          </a:xfrm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79626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9E630-273E-5A64-6BE4-67B9B2B06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644EC42-4B48-3AAD-7D5F-B4C5852F8D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F274DC-CB58-45A6-9BC1-D02021C294A5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82274" name="Rectangle 2">
            <a:extLst>
              <a:ext uri="{FF2B5EF4-FFF2-40B4-BE49-F238E27FC236}">
                <a16:creationId xmlns:a16="http://schemas.microsoft.com/office/drawing/2014/main" id="{1ABB7E3D-D509-A348-E6BA-F758F8921B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7388"/>
            <a:ext cx="4679950" cy="3509962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182275" name="Rectangle 3">
            <a:extLst>
              <a:ext uri="{FF2B5EF4-FFF2-40B4-BE49-F238E27FC236}">
                <a16:creationId xmlns:a16="http://schemas.microsoft.com/office/drawing/2014/main" id="{120B5F6F-275D-7A20-79A5-BE55CD1A1F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6414" y="4425055"/>
            <a:ext cx="5150273" cy="4197176"/>
          </a:xfrm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75755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7179F8D-7E83-43DD-80A1-621A89A3D4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F274DC-CB58-45A6-9BC1-D02021C294A5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82274" name="Rectangle 2">
            <a:extLst>
              <a:ext uri="{FF2B5EF4-FFF2-40B4-BE49-F238E27FC236}">
                <a16:creationId xmlns:a16="http://schemas.microsoft.com/office/drawing/2014/main" id="{B3E4836F-CFA2-43DD-BEF6-5BE07FFFA1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7388"/>
            <a:ext cx="4679950" cy="3509962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182275" name="Rectangle 3">
            <a:extLst>
              <a:ext uri="{FF2B5EF4-FFF2-40B4-BE49-F238E27FC236}">
                <a16:creationId xmlns:a16="http://schemas.microsoft.com/office/drawing/2014/main" id="{0A3109F2-EB71-4DCF-8E13-215934C326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6414" y="4425055"/>
            <a:ext cx="5150273" cy="4197176"/>
          </a:xfrm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0181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8C531-0FFA-4EF5-A4E6-613B0DF1C73F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551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68CFC-71C5-D296-9922-B46F458F5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E3A6B4-4836-6120-0F16-B6595665B4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1D4BE1-630B-1C30-AD8F-51E834BE8C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F14DEA-C540-8D66-47C3-7E29290482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8C531-0FFA-4EF5-A4E6-613B0DF1C73F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4662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02" name="Group 2">
            <a:extLst>
              <a:ext uri="{FF2B5EF4-FFF2-40B4-BE49-F238E27FC236}">
                <a16:creationId xmlns:a16="http://schemas.microsoft.com/office/drawing/2014/main" id="{7E0CF321-CC17-4A5E-9818-814EEF7673AF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102403" name="Rectangle 3">
              <a:extLst>
                <a:ext uri="{FF2B5EF4-FFF2-40B4-BE49-F238E27FC236}">
                  <a16:creationId xmlns:a16="http://schemas.microsoft.com/office/drawing/2014/main" id="{48693CD8-B60F-4B7C-AB83-AC891BB6021A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2404" name="Rectangle 4">
              <a:extLst>
                <a:ext uri="{FF2B5EF4-FFF2-40B4-BE49-F238E27FC236}">
                  <a16:creationId xmlns:a16="http://schemas.microsoft.com/office/drawing/2014/main" id="{8F212674-AFA2-454F-A176-2594ED82D8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2405" name="Line 5">
              <a:extLst>
                <a:ext uri="{FF2B5EF4-FFF2-40B4-BE49-F238E27FC236}">
                  <a16:creationId xmlns:a16="http://schemas.microsoft.com/office/drawing/2014/main" id="{F2A6ED20-85BA-4ACF-861D-B2543AD247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406" name="Rectangle 6">
            <a:extLst>
              <a:ext uri="{FF2B5EF4-FFF2-40B4-BE49-F238E27FC236}">
                <a16:creationId xmlns:a16="http://schemas.microsoft.com/office/drawing/2014/main" id="{E47F1EDF-5B4E-4E88-9456-25B6BFED706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02407" name="Rectangle 7">
            <a:extLst>
              <a:ext uri="{FF2B5EF4-FFF2-40B4-BE49-F238E27FC236}">
                <a16:creationId xmlns:a16="http://schemas.microsoft.com/office/drawing/2014/main" id="{F8F228EB-7CA6-472C-8797-566BD786DF3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0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02408" name="Rectangle 8">
            <a:extLst>
              <a:ext uri="{FF2B5EF4-FFF2-40B4-BE49-F238E27FC236}">
                <a16:creationId xmlns:a16="http://schemas.microsoft.com/office/drawing/2014/main" id="{2B47E755-6C4B-493B-8425-7634F083DC1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536575" y="6248400"/>
            <a:ext cx="2054225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02409" name="Rectangle 9">
            <a:extLst>
              <a:ext uri="{FF2B5EF4-FFF2-40B4-BE49-F238E27FC236}">
                <a16:creationId xmlns:a16="http://schemas.microsoft.com/office/drawing/2014/main" id="{56989AB8-5339-4F01-A6B6-8A5AD77B567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251200" y="6248400"/>
            <a:ext cx="2887663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02410" name="Rectangle 10">
            <a:extLst>
              <a:ext uri="{FF2B5EF4-FFF2-40B4-BE49-F238E27FC236}">
                <a16:creationId xmlns:a16="http://schemas.microsoft.com/office/drawing/2014/main" id="{B4C75FA6-9223-4E96-89B5-035570E6F8D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788150" y="62579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7ECEC4A-F32F-42DB-8805-B303195675E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C8AB1-E579-419E-BA62-D39A318B9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7AB3B8-0BA9-4DC3-9BAA-3988F3149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FA4084-6143-41AD-933B-25AEB82A8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1E3597-5D5C-42D4-A676-1F26C20A1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9C501-C017-45D3-9B72-36F9C759F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3020DC-2EE3-4B30-A60C-5FC21018F5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5818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7D2657-55CF-48E9-B03D-955D20942E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48450" y="473075"/>
            <a:ext cx="2038350" cy="5394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AFDB47-652E-46EC-8B3E-B6102C5DC7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3400" y="473075"/>
            <a:ext cx="5962650" cy="5394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252A33-DEFB-4637-AB6C-1450979B3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2CED93-ACC8-41F7-8BA1-1503D8965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73E16-4E64-41D9-9CD0-0800F7238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D6629F-4E6E-4E34-8985-6498A9EF8F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4149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3E58C-261D-4582-A6C4-54AA60B30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9A566-BA91-4383-9251-C0032146B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502373-EE79-44C1-A0F0-D3F49D1E2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09D94D-9285-48F1-90CB-39D3C58CB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17CCFD-ADFC-40D9-9143-90EA5A86A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892A5A-9225-4FBE-9F56-7D01EC91BD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1219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7222A-FF98-44AC-AF47-CDC1B3A00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558BE-3150-4D54-BC39-A7E217CD6E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02A34-E202-419A-89FC-D1DBA25F5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40669B-B573-49AB-B9FB-71F581467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8EE8AC-9BBC-4591-B754-6A1DFCC24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9AE09B-D7D0-4E33-A6AF-714E490EB7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5754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BF4EA-8E29-4F9F-B7E9-49AA81490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9B6EDD-05D2-4F8A-8818-2A4798B15C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E1E744-EB1F-4619-B9B3-DCA7AB7228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0DCEC4-4D25-407E-9413-1DAB3BFEF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569A68-0085-413F-A694-43C054C87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0508F7-9C59-494B-95D2-730A937C9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18401A-61D9-465B-B3E6-EB081A5337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233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C3040-D54B-403F-8BB7-57B4D4E10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E1028B-9111-4E0E-97F3-F21818490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74CCFD-74A5-4D2F-9CC8-F6F9E27D1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DDD5FC-EA47-482E-8CB3-62F881BF17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DAB35E-8623-44F9-BBF8-C53CD84D99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53C286-1BEE-4C68-99DA-3C83EF763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9C2951-3544-4EF6-99AA-43C83BCD6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3D4469-32C5-4339-8222-CCF3BC3F4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5CC5B0-F16B-4CF0-8D77-D5CEFF8EBA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706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50D7A-4989-449C-B36D-F29C32409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840139-CA07-44FF-9E2A-C863B49AE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62582B-3F73-4ACC-A59E-1E4C9167F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C21BB6-5392-4575-8EE9-E25D05DCB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84746C-24B4-45D4-B0BA-33436E3412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8113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D533FE-9A17-44B3-8780-B092E638B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CE94E5-FE2B-4FBD-AA9E-677DFAA63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A7D16D-EBD7-4FDE-9729-4A29672F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41EAF1-AC6A-41A4-8605-D23712A6E0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8018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55619-ADB9-42FB-9D6B-5320594D0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92C50-A9D0-4DFC-91A8-B89875548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32A1E7-2CBE-4C65-932C-03CC25F7BB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A09F3F-3590-40C0-8217-3B91547A4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FF5B92-87D1-489C-961E-4BDBC1213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FB76E5-8477-4CF6-A79E-1B55EB50D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AEB08D-17AA-4819-9E1A-F2F0F0BFE4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7517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39863-39B2-46F7-A39B-E9EB7D349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ED49B1-C9C5-4C3D-9594-26E36EB88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71AFF9-B7D5-4EC6-A06B-BCDD422B9A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33535B-056C-4229-A3BF-1E5F52D07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AF9BD6-A3A6-40C9-8FF8-5E4C923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04263E-0EEF-4776-B72D-ED521E3CC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1C1A2E-0DC2-44F9-819B-4339157EBB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0617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378" name="Group 2">
            <a:extLst>
              <a:ext uri="{FF2B5EF4-FFF2-40B4-BE49-F238E27FC236}">
                <a16:creationId xmlns:a16="http://schemas.microsoft.com/office/drawing/2014/main" id="{D6F26ACA-C437-4CAF-857D-2965961225B0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228600"/>
            <a:ext cx="8686800" cy="5943600"/>
            <a:chOff x="144" y="144"/>
            <a:chExt cx="5472" cy="3744"/>
          </a:xfrm>
        </p:grpSpPr>
        <p:sp>
          <p:nvSpPr>
            <p:cNvPr id="101379" name="Rectangle 3">
              <a:extLst>
                <a:ext uri="{FF2B5EF4-FFF2-40B4-BE49-F238E27FC236}">
                  <a16:creationId xmlns:a16="http://schemas.microsoft.com/office/drawing/2014/main" id="{AAC18D6E-64ED-469A-9C14-E509512693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1380" name="Rectangle 4">
              <a:extLst>
                <a:ext uri="{FF2B5EF4-FFF2-40B4-BE49-F238E27FC236}">
                  <a16:creationId xmlns:a16="http://schemas.microsoft.com/office/drawing/2014/main" id="{1E82DF4A-F5AC-4C33-B56C-D9CD6759B06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1381" name="Line 5">
              <a:extLst>
                <a:ext uri="{FF2B5EF4-FFF2-40B4-BE49-F238E27FC236}">
                  <a16:creationId xmlns:a16="http://schemas.microsoft.com/office/drawing/2014/main" id="{58EA35A8-0740-4866-9B6D-6CCB4A9F43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1382" name="Rectangle 6">
            <a:extLst>
              <a:ext uri="{FF2B5EF4-FFF2-40B4-BE49-F238E27FC236}">
                <a16:creationId xmlns:a16="http://schemas.microsoft.com/office/drawing/2014/main" id="{570A85E9-ABE7-464B-9250-E48A54BC29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1383" name="Rectangle 7">
            <a:extLst>
              <a:ext uri="{FF2B5EF4-FFF2-40B4-BE49-F238E27FC236}">
                <a16:creationId xmlns:a16="http://schemas.microsoft.com/office/drawing/2014/main" id="{0AA3B14D-224D-4052-A9FA-86D6181728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1384" name="Rectangle 8">
            <a:extLst>
              <a:ext uri="{FF2B5EF4-FFF2-40B4-BE49-F238E27FC236}">
                <a16:creationId xmlns:a16="http://schemas.microsoft.com/office/drawing/2014/main" id="{DB42732E-C453-4DC7-8B5A-7E2543E02A2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2484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 altLang="en-US"/>
          </a:p>
        </p:txBody>
      </p:sp>
      <p:sp>
        <p:nvSpPr>
          <p:cNvPr id="101385" name="Rectangle 9">
            <a:extLst>
              <a:ext uri="{FF2B5EF4-FFF2-40B4-BE49-F238E27FC236}">
                <a16:creationId xmlns:a16="http://schemas.microsoft.com/office/drawing/2014/main" id="{BD0018EF-1617-496B-85A3-96EBE7F4BE3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en-US"/>
          </a:p>
        </p:txBody>
      </p:sp>
      <p:sp>
        <p:nvSpPr>
          <p:cNvPr id="101386" name="Rectangle 10">
            <a:extLst>
              <a:ext uri="{FF2B5EF4-FFF2-40B4-BE49-F238E27FC236}">
                <a16:creationId xmlns:a16="http://schemas.microsoft.com/office/drawing/2014/main" id="{2B69DE93-AF77-42FD-A1B7-04BCAFE6FB5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81FA78C7-5872-4325-B3BC-8D5CEC7CD78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i.uark.edu/tool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ali.org/books/genai-legal-education-practical-guide-professors-and-students" TargetMode="External"/><Relationship Id="rId4" Type="http://schemas.openxmlformats.org/officeDocument/2006/relationships/hyperlink" Target="https://subscription.westacademic.com/Book/Detail/29264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outlook.office.com/bookwithme/user/9ee5086d9ab749408ed2d69600b38e5e@uark.edu?anonymous&amp;ismsaljsauthenabled&amp;ep=plin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outlook.office.com/bookwithme/user/9ee5086d9ab749408ed2d69600b38e5e@uark.edu?anonymous&amp;ismsaljsauthenabled&amp;ep=plin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law.uark.libguides.com/news" TargetMode="External"/><Relationship Id="rId3" Type="http://schemas.openxmlformats.org/officeDocument/2006/relationships/hyperlink" Target="https://www.lexisnexis.com/lawschool" TargetMode="External"/><Relationship Id="rId7" Type="http://schemas.openxmlformats.org/officeDocument/2006/relationships/hyperlink" Target="https://www.jurist.org/" TargetMode="External"/><Relationship Id="rId2" Type="http://schemas.openxmlformats.org/officeDocument/2006/relationships/hyperlink" Target="https://www.bloomberglaw.com/bloomberglawnew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aw.uark.libguides.com/amlaw" TargetMode="External"/><Relationship Id="rId5" Type="http://schemas.openxmlformats.org/officeDocument/2006/relationships/hyperlink" Target="https://law.uark.libguides.com/nlj" TargetMode="External"/><Relationship Id="rId4" Type="http://schemas.openxmlformats.org/officeDocument/2006/relationships/hyperlink" Target="https://law.uark.libguides.com/polpro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ginfo.gov/public/do/eAgendaMain" TargetMode="External"/><Relationship Id="rId2" Type="http://schemas.openxmlformats.org/officeDocument/2006/relationships/hyperlink" Target="https://www.federalregister.gov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aw.uark.libguides.com/ilp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aw.uark.libguides.com/hein" TargetMode="External"/><Relationship Id="rId5" Type="http://schemas.openxmlformats.org/officeDocument/2006/relationships/hyperlink" Target="https://law.uark.libguides.com/heiniflp" TargetMode="External"/><Relationship Id="rId4" Type="http://schemas.openxmlformats.org/officeDocument/2006/relationships/hyperlink" Target="https://law.uark.libguides.com/ilpretro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xisnexis.com/en-us/support/lexis-plus/default.pag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raining.thomsonreuters.com/legal-westlaw-precision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srn.com/index.cfm/en/" TargetMode="External"/><Relationship Id="rId3" Type="http://schemas.openxmlformats.org/officeDocument/2006/relationships/hyperlink" Target="https://libguides.uark.edu/JSTORDB" TargetMode="External"/><Relationship Id="rId7" Type="http://schemas.openxmlformats.org/officeDocument/2006/relationships/hyperlink" Target="https://doaj.or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ibguides.uark.edu/PQCENTRAL" TargetMode="External"/><Relationship Id="rId5" Type="http://schemas.openxmlformats.org/officeDocument/2006/relationships/hyperlink" Target="https://libguides.uark.edu/BSC" TargetMode="External"/><Relationship Id="rId4" Type="http://schemas.openxmlformats.org/officeDocument/2006/relationships/hyperlink" Target="https://libguides.uark.edu/ASC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ark.primo.exlibrisgroup.com/nde/search?vid=01UARK_INST:LAW_NDE&amp;tab=COMBINED&amp;search_scope=LAWPROFIL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lawill@uark.edu" TargetMode="External"/><Relationship Id="rId4" Type="http://schemas.openxmlformats.org/officeDocument/2006/relationships/hyperlink" Target="https://firstsearch.oclc.org/dbname=WorldCat;done=referer;FSIP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aw.uark.libguides.com/proqcon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loomberglaw.com/" TargetMode="External"/><Relationship Id="rId5" Type="http://schemas.openxmlformats.org/officeDocument/2006/relationships/hyperlink" Target="https://law.uark.libguides.com/c.php?g=1049681" TargetMode="External"/><Relationship Id="rId4" Type="http://schemas.openxmlformats.org/officeDocument/2006/relationships/hyperlink" Target="https://law.uark.libguides.com/leginsigh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952DD1E2-1921-4647-93D8-7A3B1132860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Helpful Library Resources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F8CFBEA7-D93F-4C49-B386-5C8B44B0C0F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066800" y="3733800"/>
            <a:ext cx="7010400" cy="1873250"/>
          </a:xfrm>
        </p:spPr>
        <p:txBody>
          <a:bodyPr/>
          <a:lstStyle/>
          <a:p>
            <a:r>
              <a:rPr lang="en-US" altLang="en-US" dirty="0"/>
              <a:t>A Brief Introduction</a:t>
            </a:r>
          </a:p>
          <a:p>
            <a:r>
              <a:rPr lang="en-US" altLang="en-US" dirty="0"/>
              <a:t>Young Law Library</a:t>
            </a:r>
          </a:p>
          <a:p>
            <a:r>
              <a:rPr lang="en-US" altLang="en-US" dirty="0">
                <a:solidFill>
                  <a:schemeClr val="accent2"/>
                </a:solidFill>
              </a:rPr>
              <a:t>law.uark.edu/library</a:t>
            </a:r>
          </a:p>
          <a:p>
            <a:endParaRPr lang="en-US" altLang="en-US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DE35D-19F4-B378-F17F-7FC9ADA70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>
            <a:extLst>
              <a:ext uri="{FF2B5EF4-FFF2-40B4-BE49-F238E27FC236}">
                <a16:creationId xmlns:a16="http://schemas.microsoft.com/office/drawing/2014/main" id="{57AA7388-8FD6-9E71-C8CA-2A3CE0C0CA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 About AI?</a:t>
            </a:r>
          </a:p>
        </p:txBody>
      </p:sp>
      <p:sp>
        <p:nvSpPr>
          <p:cNvPr id="178179" name="Rectangle 3">
            <a:extLst>
              <a:ext uri="{FF2B5EF4-FFF2-40B4-BE49-F238E27FC236}">
                <a16:creationId xmlns:a16="http://schemas.microsoft.com/office/drawing/2014/main" id="{D4A90572-7479-E0FE-A0AA-2C7BC2B1C1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 dirty="0"/>
              <a:t>General AI Tools provided by </a:t>
            </a:r>
            <a:r>
              <a:rPr lang="en-US" altLang="en-US" sz="2800" dirty="0" err="1"/>
              <a:t>UArk</a:t>
            </a:r>
            <a:endParaRPr lang="en-US" altLang="en-US" sz="2800" dirty="0"/>
          </a:p>
          <a:p>
            <a:pPr lvl="1"/>
            <a:r>
              <a:rPr lang="en-US" altLang="en-US" sz="1900">
                <a:hlinkClick r:id="rId3"/>
              </a:rPr>
              <a:t>ai.uark.edu/tools   </a:t>
            </a:r>
            <a:endParaRPr lang="en-US" altLang="en-US" sz="1900" dirty="0"/>
          </a:p>
          <a:p>
            <a:pPr lvl="2"/>
            <a:r>
              <a:rPr lang="en-US" altLang="en-US" sz="1700" dirty="0"/>
              <a:t>Google Gemini</a:t>
            </a:r>
          </a:p>
          <a:p>
            <a:pPr lvl="2"/>
            <a:r>
              <a:rPr lang="en-US" altLang="en-US" sz="1700" dirty="0"/>
              <a:t>Google Notebook</a:t>
            </a:r>
          </a:p>
          <a:p>
            <a:pPr lvl="2"/>
            <a:r>
              <a:rPr lang="en-US" altLang="en-US" sz="1700" dirty="0"/>
              <a:t>Microsoft Co-pilot Chat</a:t>
            </a:r>
            <a:endParaRPr lang="sv-SE" altLang="en-US" sz="1700" dirty="0"/>
          </a:p>
          <a:p>
            <a:r>
              <a:rPr lang="en-US" altLang="en-US" sz="2900" dirty="0"/>
              <a:t>Helpful books</a:t>
            </a:r>
          </a:p>
          <a:p>
            <a:pPr lvl="1"/>
            <a:r>
              <a:rPr lang="en-US" altLang="en-US" sz="2400" i="1" dirty="0">
                <a:hlinkClick r:id="rId4"/>
              </a:rPr>
              <a:t>Artificial Intelligence and the Practice of Law in a Nutshell</a:t>
            </a:r>
            <a:r>
              <a:rPr lang="en-US" altLang="en-US" sz="2400" dirty="0"/>
              <a:t>, Appendix M</a:t>
            </a:r>
          </a:p>
          <a:p>
            <a:pPr lvl="1"/>
            <a:r>
              <a:rPr lang="en-US" altLang="en-US" sz="2400" i="1" dirty="0">
                <a:hlinkClick r:id="rId5"/>
              </a:rPr>
              <a:t>GenAI in Legal Education: A Practical Guide for Professors and Students</a:t>
            </a:r>
            <a:r>
              <a:rPr lang="en-US" altLang="en-US" sz="2400" dirty="0"/>
              <a:t>, Start with Ch. 6 then Ch. 4 then Ch.13</a:t>
            </a:r>
          </a:p>
          <a:p>
            <a:pPr lvl="1"/>
            <a:endParaRPr lang="en-US" altLang="en-US" sz="2400" dirty="0"/>
          </a:p>
          <a:p>
            <a:pPr marL="457200" lvl="1" indent="0">
              <a:buNone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52228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36A001-AC2C-E130-0866-38542A0DE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>
            <a:extLst>
              <a:ext uri="{FF2B5EF4-FFF2-40B4-BE49-F238E27FC236}">
                <a16:creationId xmlns:a16="http://schemas.microsoft.com/office/drawing/2014/main" id="{C99830BA-169D-3E39-0E8A-5F57958096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Reminder</a:t>
            </a:r>
          </a:p>
        </p:txBody>
      </p:sp>
      <p:sp>
        <p:nvSpPr>
          <p:cNvPr id="180227" name="Rectangle 3">
            <a:extLst>
              <a:ext uri="{FF2B5EF4-FFF2-40B4-BE49-F238E27FC236}">
                <a16:creationId xmlns:a16="http://schemas.microsoft.com/office/drawing/2014/main" id="{19E655D3-5056-CA07-743C-5689D1A925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Your librarians are here to help you</a:t>
            </a:r>
          </a:p>
          <a:p>
            <a:pPr lvl="1"/>
            <a:r>
              <a:rPr lang="en-US" altLang="en-US" dirty="0"/>
              <a:t>My email address: jima@uark.edu</a:t>
            </a:r>
          </a:p>
          <a:p>
            <a:pPr lvl="1"/>
            <a:r>
              <a:rPr lang="en-US" altLang="en-US" dirty="0">
                <a:hlinkClick r:id="rId2"/>
              </a:rPr>
              <a:t>Make an appointment to talk with me</a:t>
            </a:r>
            <a:endParaRPr lang="en-US" altLang="en-US" dirty="0"/>
          </a:p>
          <a:p>
            <a:pPr lvl="1"/>
            <a:r>
              <a:rPr lang="en-US" altLang="en-US" dirty="0"/>
              <a:t>Email the whole reference team: lawref@uark.edu</a:t>
            </a:r>
          </a:p>
          <a:p>
            <a:pPr lvl="1"/>
            <a:endParaRPr lang="en-US" altLang="en-US" dirty="0"/>
          </a:p>
          <a:p>
            <a:pPr lvl="1">
              <a:buNone/>
            </a:pPr>
            <a:r>
              <a:rPr lang="en-US" altLang="en-US" dirty="0"/>
              <a:t>	We want to help you.  It’s our favorite!</a:t>
            </a:r>
          </a:p>
          <a:p>
            <a:endParaRPr lang="en-US" altLang="en-US" sz="2800" dirty="0"/>
          </a:p>
          <a:p>
            <a:pPr lvl="1"/>
            <a:endParaRPr lang="en-US" altLang="en-US" sz="2300" dirty="0"/>
          </a:p>
        </p:txBody>
      </p:sp>
    </p:spTree>
    <p:extLst>
      <p:ext uri="{BB962C8B-B14F-4D97-AF65-F5344CB8AC3E}">
        <p14:creationId xmlns:p14="http://schemas.microsoft.com/office/powerpoint/2010/main" val="368435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27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CFA57F77-C242-4F4F-873F-A23D22C3AD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Most Important Thing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1C08703C-A8F4-4D1A-8BDF-2B88387C5D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Your librarians are here to help you</a:t>
            </a:r>
          </a:p>
          <a:p>
            <a:pPr lvl="1"/>
            <a:r>
              <a:rPr lang="en-US" altLang="en-US" dirty="0"/>
              <a:t>My email address: jima@uark.edu</a:t>
            </a:r>
          </a:p>
          <a:p>
            <a:pPr lvl="1"/>
            <a:r>
              <a:rPr lang="en-US" altLang="en-US" dirty="0">
                <a:hlinkClick r:id="rId2"/>
              </a:rPr>
              <a:t>Make an appointment to talk with me</a:t>
            </a:r>
            <a:endParaRPr lang="en-US" altLang="en-US" dirty="0"/>
          </a:p>
          <a:p>
            <a:pPr lvl="1"/>
            <a:r>
              <a:rPr lang="en-US" altLang="en-US" dirty="0"/>
              <a:t>Email the whole reference team: lawref@uark.edu</a:t>
            </a:r>
          </a:p>
          <a:p>
            <a:pPr lvl="1"/>
            <a:endParaRPr lang="en-US" altLang="en-US" dirty="0"/>
          </a:p>
          <a:p>
            <a:pPr lvl="1">
              <a:buFont typeface="Wingdings" panose="05000000000000000000" pitchFamily="2" charset="2"/>
              <a:buNone/>
            </a:pPr>
            <a:r>
              <a:rPr lang="en-US" altLang="en-US" dirty="0"/>
              <a:t>	We want to help you.  It’s our favorite!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3F052-6272-C662-B53E-452710E51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A17F8C85-3E52-E8CE-1420-CD967EC471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/>
              <a:t>How do I access paywalled news?</a:t>
            </a:r>
            <a:br>
              <a:rPr lang="en-US" altLang="en-US" sz="4000" dirty="0"/>
            </a:br>
            <a:endParaRPr lang="en-US" altLang="en-US" sz="4000" dirty="0"/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F1B89D3D-4F9F-07A9-60DB-BDBF3D5AB4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Legal News Sources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hlinkClick r:id="rId2"/>
              </a:rPr>
              <a:t>Bloomberg Law News</a:t>
            </a:r>
            <a:endParaRPr lang="en-US" altLang="en-US" dirty="0"/>
          </a:p>
          <a:p>
            <a:pPr lvl="1">
              <a:lnSpc>
                <a:spcPct val="90000"/>
              </a:lnSpc>
            </a:pPr>
            <a:r>
              <a:rPr lang="en-US" altLang="en-US" dirty="0">
                <a:hlinkClick r:id="rId3"/>
              </a:rPr>
              <a:t>LexisNexis News Hub (Law 360)</a:t>
            </a:r>
            <a:endParaRPr lang="en-US" altLang="en-US" dirty="0"/>
          </a:p>
          <a:p>
            <a:pPr lvl="1">
              <a:lnSpc>
                <a:spcPct val="90000"/>
              </a:lnSpc>
            </a:pPr>
            <a:r>
              <a:rPr lang="en-US" altLang="en-US" dirty="0">
                <a:hlinkClick r:id="rId4"/>
              </a:rPr>
              <a:t>Politico Pro</a:t>
            </a:r>
            <a:endParaRPr lang="en-US" altLang="en-US" dirty="0"/>
          </a:p>
          <a:p>
            <a:pPr lvl="1">
              <a:lnSpc>
                <a:spcPct val="90000"/>
              </a:lnSpc>
            </a:pPr>
            <a:r>
              <a:rPr lang="en-US" altLang="en-US" dirty="0">
                <a:hlinkClick r:id="rId5"/>
              </a:rPr>
              <a:t>National Law Journal</a:t>
            </a:r>
            <a:endParaRPr lang="en-US" altLang="en-US" dirty="0"/>
          </a:p>
          <a:p>
            <a:pPr lvl="1">
              <a:lnSpc>
                <a:spcPct val="90000"/>
              </a:lnSpc>
            </a:pPr>
            <a:r>
              <a:rPr lang="en-US" altLang="en-US" dirty="0">
                <a:hlinkClick r:id="rId6"/>
              </a:rPr>
              <a:t>American Lawyer</a:t>
            </a:r>
            <a:endParaRPr lang="en-US" altLang="en-US" dirty="0"/>
          </a:p>
          <a:p>
            <a:pPr lvl="1">
              <a:lnSpc>
                <a:spcPct val="90000"/>
              </a:lnSpc>
            </a:pPr>
            <a:r>
              <a:rPr lang="en-US" altLang="en-US" dirty="0">
                <a:hlinkClick r:id="rId7"/>
              </a:rPr>
              <a:t>Jurist</a:t>
            </a: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>
                <a:hlinkClick r:id="rId8"/>
              </a:rPr>
              <a:t>General News Sources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15736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79FF9148-10B6-4F9D-90C0-961F160243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/>
              <a:t>Monitoring New Regulations</a:t>
            </a:r>
            <a:br>
              <a:rPr lang="en-US" altLang="en-US" sz="4000" dirty="0"/>
            </a:br>
            <a:endParaRPr lang="en-US" altLang="en-US" sz="4000" dirty="0"/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CA7EB5B7-780B-4D9D-BAB8-FA9811FAED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New federal regulations: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The Federal Register</a:t>
            </a:r>
          </a:p>
          <a:p>
            <a:pPr lvl="2">
              <a:lnSpc>
                <a:spcPct val="90000"/>
              </a:lnSpc>
            </a:pPr>
            <a:r>
              <a:rPr lang="en-US" altLang="en-US" dirty="0">
                <a:hlinkClick r:id="rId2"/>
              </a:rPr>
              <a:t>https://www.federalregister.gov/</a:t>
            </a:r>
            <a:endParaRPr lang="en-US" altLang="en-US" dirty="0"/>
          </a:p>
          <a:p>
            <a:pPr lvl="1">
              <a:lnSpc>
                <a:spcPct val="90000"/>
              </a:lnSpc>
            </a:pPr>
            <a:r>
              <a:rPr lang="en-US" altLang="en-US" dirty="0"/>
              <a:t>Unified Agenda</a:t>
            </a:r>
          </a:p>
          <a:p>
            <a:pPr lvl="2">
              <a:lnSpc>
                <a:spcPct val="90000"/>
              </a:lnSpc>
            </a:pPr>
            <a:r>
              <a:rPr lang="en-US" altLang="en-US" dirty="0">
                <a:hlinkClick r:id="rId3"/>
              </a:rPr>
              <a:t>https://www.reginfo.gov/public/do/eAgendaMain</a:t>
            </a:r>
            <a:endParaRPr lang="en-US" altLang="en-US" dirty="0"/>
          </a:p>
          <a:p>
            <a:pPr marL="457200" lvl="1" indent="0">
              <a:lnSpc>
                <a:spcPct val="90000"/>
              </a:lnSpc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88097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>
            <a:extLst>
              <a:ext uri="{FF2B5EF4-FFF2-40B4-BE49-F238E27FC236}">
                <a16:creationId xmlns:a16="http://schemas.microsoft.com/office/drawing/2014/main" id="{AD72ED08-505D-4F0A-9740-9D6EA61D9B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altLang="en-US" sz="4000" dirty="0"/>
              <a:t>How Do I Find Law Review Articles</a:t>
            </a:r>
          </a:p>
        </p:txBody>
      </p:sp>
      <p:sp>
        <p:nvSpPr>
          <p:cNvPr id="181251" name="Rectangle 3">
            <a:extLst>
              <a:ext uri="{FF2B5EF4-FFF2-40B4-BE49-F238E27FC236}">
                <a16:creationId xmlns:a16="http://schemas.microsoft.com/office/drawing/2014/main" id="{27FCB753-0E9A-4A8B-9B91-5E024211CC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pPr>
              <a:lnSpc>
                <a:spcPct val="80000"/>
              </a:lnSpc>
            </a:pPr>
            <a:r>
              <a:rPr lang="en-US" altLang="en-US" sz="2400" dirty="0">
                <a:hlinkClick r:id="rId3"/>
              </a:rPr>
              <a:t>Index to Legal Periodicals &amp; Books Full Text</a:t>
            </a:r>
            <a:endParaRPr lang="en-US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>
                <a:hlinkClick r:id="rId4"/>
              </a:rPr>
              <a:t>Index to Legal Periodicals Retrospective</a:t>
            </a:r>
            <a:endParaRPr lang="en-US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>
                <a:hlinkClick r:id="rId5"/>
              </a:rPr>
              <a:t>Index to Foreign Legal Periodicals</a:t>
            </a:r>
            <a:endParaRPr lang="en-US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/>
              <a:t>Westlaw</a:t>
            </a:r>
          </a:p>
          <a:p>
            <a:pPr>
              <a:lnSpc>
                <a:spcPct val="80000"/>
              </a:lnSpc>
            </a:pPr>
            <a:r>
              <a:rPr lang="en-US" altLang="en-US" sz="2400" dirty="0"/>
              <a:t>Lexis </a:t>
            </a:r>
          </a:p>
          <a:p>
            <a:pPr>
              <a:lnSpc>
                <a:spcPct val="80000"/>
              </a:lnSpc>
            </a:pPr>
            <a:r>
              <a:rPr lang="en-US" altLang="en-US" sz="2400" dirty="0">
                <a:hlinkClick r:id="rId6"/>
              </a:rPr>
              <a:t>HeinOnline</a:t>
            </a:r>
            <a:endParaRPr lang="en-US" altLang="en-US" sz="2400" dirty="0"/>
          </a:p>
          <a:p>
            <a:pPr marL="457200" lvl="1" indent="0">
              <a:lnSpc>
                <a:spcPct val="80000"/>
              </a:lnSpc>
              <a:buNone/>
            </a:pPr>
            <a:endParaRPr lang="en-US" altLang="en-US" sz="1500" dirty="0"/>
          </a:p>
          <a:p>
            <a:pPr>
              <a:lnSpc>
                <a:spcPct val="80000"/>
              </a:lnSpc>
            </a:pPr>
            <a:endParaRPr lang="en-US" alt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62D82-7925-1F65-569C-AE578D5D6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>
            <a:extLst>
              <a:ext uri="{FF2B5EF4-FFF2-40B4-BE49-F238E27FC236}">
                <a16:creationId xmlns:a16="http://schemas.microsoft.com/office/drawing/2014/main" id="{0AF4FAF3-7D60-D6AE-EB40-B9AF539780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altLang="en-US" sz="4000" dirty="0"/>
              <a:t>I Don’t Remember Westlaw/Lexis.  How Can I Get a Refresher?</a:t>
            </a:r>
          </a:p>
        </p:txBody>
      </p:sp>
      <p:sp>
        <p:nvSpPr>
          <p:cNvPr id="181251" name="Rectangle 3">
            <a:extLst>
              <a:ext uri="{FF2B5EF4-FFF2-40B4-BE49-F238E27FC236}">
                <a16:creationId xmlns:a16="http://schemas.microsoft.com/office/drawing/2014/main" id="{51101071-0D6F-E14F-05E9-91B1A3BD8A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pPr>
              <a:lnSpc>
                <a:spcPct val="80000"/>
              </a:lnSpc>
            </a:pPr>
            <a:r>
              <a:rPr lang="en-US" altLang="en-US" sz="2400" dirty="0"/>
              <a:t>Make an appointment with your friendly law librarian</a:t>
            </a:r>
          </a:p>
          <a:p>
            <a:pPr>
              <a:lnSpc>
                <a:spcPct val="80000"/>
              </a:lnSpc>
            </a:pPr>
            <a:r>
              <a:rPr lang="en-US" altLang="en-US" sz="2400" dirty="0"/>
              <a:t>Lexis </a:t>
            </a:r>
            <a:r>
              <a:rPr lang="en-US" altLang="en-US" sz="2400" dirty="0">
                <a:hlinkClick r:id="rId3"/>
              </a:rPr>
              <a:t>On Demand Training Videos</a:t>
            </a:r>
            <a:endParaRPr lang="en-US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/>
              <a:t>Westlaw </a:t>
            </a:r>
            <a:r>
              <a:rPr lang="en-US" altLang="en-US" sz="2400" dirty="0">
                <a:hlinkClick r:id="rId4"/>
              </a:rPr>
              <a:t>On Demand Training Video</a:t>
            </a:r>
            <a:r>
              <a:rPr lang="en-US" altLang="en-US" sz="2400" dirty="0"/>
              <a:t>s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altLang="en-US" sz="1500" dirty="0"/>
          </a:p>
          <a:p>
            <a:pPr>
              <a:lnSpc>
                <a:spcPct val="80000"/>
              </a:lnSpc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1531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9D43D-C50D-5208-AA83-88AD6D3C4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>
            <a:extLst>
              <a:ext uri="{FF2B5EF4-FFF2-40B4-BE49-F238E27FC236}">
                <a16:creationId xmlns:a16="http://schemas.microsoft.com/office/drawing/2014/main" id="{CB5B45D6-815A-DE0B-B729-3F59DCF622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altLang="en-US" sz="4000" u="sng" dirty="0"/>
              <a:t>Other Helpful Resources</a:t>
            </a:r>
            <a:endParaRPr lang="en-US" altLang="en-US" sz="4000" dirty="0"/>
          </a:p>
        </p:txBody>
      </p:sp>
      <p:sp>
        <p:nvSpPr>
          <p:cNvPr id="181251" name="Rectangle 3">
            <a:extLst>
              <a:ext uri="{FF2B5EF4-FFF2-40B4-BE49-F238E27FC236}">
                <a16:creationId xmlns:a16="http://schemas.microsoft.com/office/drawing/2014/main" id="{5B9EE18E-A3EE-71CA-CBFA-BFD07696F4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pPr>
              <a:lnSpc>
                <a:spcPct val="80000"/>
              </a:lnSpc>
            </a:pPr>
            <a:r>
              <a:rPr lang="en-US" altLang="en-US" sz="2400" dirty="0"/>
              <a:t>Non-legal / muti-disciplinary topics see Mullins databases</a:t>
            </a:r>
          </a:p>
          <a:p>
            <a:pPr lvl="1">
              <a:lnSpc>
                <a:spcPct val="80000"/>
              </a:lnSpc>
            </a:pPr>
            <a:r>
              <a:rPr lang="en-US" altLang="en-US" sz="1900" dirty="0">
                <a:hlinkClick r:id="rId3"/>
              </a:rPr>
              <a:t>JSTOR</a:t>
            </a:r>
            <a:endParaRPr lang="en-US" altLang="en-US" sz="1900" dirty="0"/>
          </a:p>
          <a:p>
            <a:pPr lvl="1">
              <a:lnSpc>
                <a:spcPct val="80000"/>
              </a:lnSpc>
            </a:pPr>
            <a:r>
              <a:rPr lang="en-US" altLang="en-US" sz="1900" dirty="0">
                <a:hlinkClick r:id="rId4"/>
              </a:rPr>
              <a:t>Academic Search Complete</a:t>
            </a:r>
            <a:endParaRPr lang="en-US" altLang="en-US" sz="1900" dirty="0"/>
          </a:p>
          <a:p>
            <a:pPr lvl="1">
              <a:lnSpc>
                <a:spcPct val="80000"/>
              </a:lnSpc>
            </a:pPr>
            <a:r>
              <a:rPr lang="en-US" altLang="en-US" sz="1900" dirty="0">
                <a:hlinkClick r:id="rId5"/>
              </a:rPr>
              <a:t>Business Source Complete</a:t>
            </a:r>
            <a:endParaRPr lang="en-US" altLang="en-US" sz="1900" dirty="0"/>
          </a:p>
          <a:p>
            <a:pPr lvl="1">
              <a:lnSpc>
                <a:spcPct val="80000"/>
              </a:lnSpc>
            </a:pPr>
            <a:r>
              <a:rPr lang="en-US" altLang="en-US" sz="1900" dirty="0">
                <a:hlinkClick r:id="rId6"/>
              </a:rPr>
              <a:t>ProQuest Central</a:t>
            </a:r>
            <a:endParaRPr lang="en-US" altLang="en-US" sz="1900" dirty="0"/>
          </a:p>
          <a:p>
            <a:pPr lvl="1">
              <a:lnSpc>
                <a:spcPct val="80000"/>
              </a:lnSpc>
            </a:pPr>
            <a:r>
              <a:rPr lang="en-US" altLang="en-US" sz="1900" dirty="0"/>
              <a:t>Others?</a:t>
            </a:r>
          </a:p>
          <a:p>
            <a:pPr>
              <a:lnSpc>
                <a:spcPct val="80000"/>
              </a:lnSpc>
            </a:pPr>
            <a:r>
              <a:rPr lang="en-US" altLang="en-US" sz="2400" dirty="0"/>
              <a:t>Google Scholar</a:t>
            </a:r>
          </a:p>
          <a:p>
            <a:pPr>
              <a:lnSpc>
                <a:spcPct val="80000"/>
              </a:lnSpc>
            </a:pPr>
            <a:r>
              <a:rPr lang="en-US" altLang="en-US" sz="2400" dirty="0">
                <a:hlinkClick r:id="rId7"/>
              </a:rPr>
              <a:t>Directory of Open Access Journals</a:t>
            </a:r>
            <a:endParaRPr lang="en-US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>
                <a:hlinkClick r:id="rId8"/>
              </a:rPr>
              <a:t>Forthcoming Journal Articles</a:t>
            </a:r>
            <a:endParaRPr lang="en-US" altLang="en-US" sz="2400" dirty="0"/>
          </a:p>
          <a:p>
            <a:pPr marL="457200" lvl="1" indent="0">
              <a:lnSpc>
                <a:spcPct val="80000"/>
              </a:lnSpc>
              <a:buNone/>
            </a:pPr>
            <a:endParaRPr lang="en-US" altLang="en-US" sz="1500" dirty="0"/>
          </a:p>
          <a:p>
            <a:pPr>
              <a:lnSpc>
                <a:spcPct val="80000"/>
              </a:lnSpc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591113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>
            <a:extLst>
              <a:ext uri="{FF2B5EF4-FFF2-40B4-BE49-F238E27FC236}">
                <a16:creationId xmlns:a16="http://schemas.microsoft.com/office/drawing/2014/main" id="{AD72ED08-505D-4F0A-9740-9D6EA61D9B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altLang="en-US" sz="4000" dirty="0"/>
              <a:t>What About Books &amp; Book Chapters? </a:t>
            </a:r>
          </a:p>
        </p:txBody>
      </p:sp>
      <p:sp>
        <p:nvSpPr>
          <p:cNvPr id="181251" name="Rectangle 3">
            <a:extLst>
              <a:ext uri="{FF2B5EF4-FFF2-40B4-BE49-F238E27FC236}">
                <a16:creationId xmlns:a16="http://schemas.microsoft.com/office/drawing/2014/main" id="{27FCB753-0E9A-4A8B-9B91-5E024211CC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pPr marL="457200" lvl="1" indent="0">
              <a:lnSpc>
                <a:spcPct val="80000"/>
              </a:lnSpc>
              <a:buNone/>
            </a:pPr>
            <a:endParaRPr lang="en-US" altLang="en-US" sz="1500" dirty="0"/>
          </a:p>
          <a:p>
            <a:pPr>
              <a:lnSpc>
                <a:spcPct val="80000"/>
              </a:lnSpc>
            </a:pPr>
            <a:r>
              <a:rPr lang="en-US" altLang="en-US" sz="2800" dirty="0">
                <a:hlinkClick r:id="rId3"/>
              </a:rPr>
              <a:t>Young Law Library Online Catalog</a:t>
            </a:r>
            <a:endParaRPr lang="en-US" altLang="en-US" sz="2800" dirty="0"/>
          </a:p>
          <a:p>
            <a:pPr>
              <a:lnSpc>
                <a:spcPct val="80000"/>
              </a:lnSpc>
            </a:pPr>
            <a:r>
              <a:rPr lang="en-US" altLang="en-US" sz="2800" dirty="0"/>
              <a:t>To Search for Books Outside Our Collection, Use </a:t>
            </a:r>
            <a:r>
              <a:rPr lang="en-US" altLang="en-US" sz="2800" dirty="0">
                <a:hlinkClick r:id="rId4"/>
              </a:rPr>
              <a:t>WorldCat</a:t>
            </a:r>
            <a:endParaRPr lang="en-US" altLang="en-US" sz="2800" dirty="0"/>
          </a:p>
          <a:p>
            <a:pPr lvl="1">
              <a:lnSpc>
                <a:spcPct val="80000"/>
              </a:lnSpc>
            </a:pPr>
            <a:r>
              <a:rPr lang="en-US" altLang="en-US" sz="2400" dirty="0"/>
              <a:t>If all you need is a single chapter or short excerpt, email </a:t>
            </a:r>
            <a:r>
              <a:rPr lang="en-US" altLang="en-US" sz="2400" dirty="0">
                <a:hlinkClick r:id="rId5"/>
              </a:rPr>
              <a:t>lawill@uark.edu</a:t>
            </a:r>
            <a:r>
              <a:rPr lang="en-US" altLang="en-US" sz="2400" dirty="0"/>
              <a:t> </a:t>
            </a:r>
          </a:p>
          <a:p>
            <a:pPr lvl="1">
              <a:lnSpc>
                <a:spcPct val="80000"/>
              </a:lnSpc>
            </a:pPr>
            <a:r>
              <a:rPr lang="en-US" altLang="en-US" sz="2900" dirty="0"/>
              <a:t>If you need an entire book, contact your local public library and ask about Interlibrary Loan (we participate!)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altLang="en-US" sz="1500" dirty="0"/>
          </a:p>
          <a:p>
            <a:pPr marL="457200" lvl="1" indent="0">
              <a:lnSpc>
                <a:spcPct val="80000"/>
              </a:lnSpc>
              <a:buNone/>
            </a:pPr>
            <a:endParaRPr lang="en-US" altLang="en-US" sz="1500" dirty="0"/>
          </a:p>
        </p:txBody>
      </p:sp>
    </p:spTree>
    <p:extLst>
      <p:ext uri="{BB962C8B-B14F-4D97-AF65-F5344CB8AC3E}">
        <p14:creationId xmlns:p14="http://schemas.microsoft.com/office/powerpoint/2010/main" val="2596093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>
            <a:extLst>
              <a:ext uri="{FF2B5EF4-FFF2-40B4-BE49-F238E27FC236}">
                <a16:creationId xmlns:a16="http://schemas.microsoft.com/office/drawing/2014/main" id="{9CA34B24-FDC0-447E-A6E4-29809EC12A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Some of my favorite things</a:t>
            </a:r>
          </a:p>
        </p:txBody>
      </p:sp>
      <p:sp>
        <p:nvSpPr>
          <p:cNvPr id="178179" name="Rectangle 3">
            <a:extLst>
              <a:ext uri="{FF2B5EF4-FFF2-40B4-BE49-F238E27FC236}">
                <a16:creationId xmlns:a16="http://schemas.microsoft.com/office/drawing/2014/main" id="{5C66649B-389C-4B76-9F38-1FB4A07858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 dirty="0"/>
              <a:t>ProQuest Congressional</a:t>
            </a:r>
          </a:p>
          <a:p>
            <a:pPr lvl="1"/>
            <a:r>
              <a:rPr lang="en-US" altLang="en-US" sz="2400" dirty="0">
                <a:hlinkClick r:id="rId3"/>
              </a:rPr>
              <a:t>https://law.uark.libguides.com/proqcong</a:t>
            </a:r>
            <a:endParaRPr lang="en-US" altLang="en-US" sz="2400" dirty="0"/>
          </a:p>
          <a:p>
            <a:r>
              <a:rPr lang="en-US" altLang="en-US" sz="2900" dirty="0"/>
              <a:t>ProQuest Legislative Insight</a:t>
            </a:r>
          </a:p>
          <a:p>
            <a:pPr lvl="1"/>
            <a:r>
              <a:rPr lang="en-US" altLang="en-US" sz="2400" dirty="0">
                <a:hlinkClick r:id="rId4"/>
              </a:rPr>
              <a:t>https://law.uark.libguides.com/leginsight</a:t>
            </a:r>
            <a:r>
              <a:rPr lang="en-US" altLang="en-US" sz="2400" dirty="0"/>
              <a:t> </a:t>
            </a:r>
          </a:p>
          <a:p>
            <a:r>
              <a:rPr lang="en-US" altLang="en-US" sz="2900" dirty="0">
                <a:hlinkClick r:id="rId5"/>
              </a:rPr>
              <a:t>Steve Probst’s Guide to the Congressional Research Service</a:t>
            </a:r>
            <a:endParaRPr lang="en-US" altLang="en-US" sz="2900" dirty="0"/>
          </a:p>
          <a:p>
            <a:r>
              <a:rPr lang="sv-SE" altLang="en-US" sz="2900" dirty="0"/>
              <a:t>Bloomberg Dockets</a:t>
            </a:r>
          </a:p>
          <a:p>
            <a:pPr lvl="1"/>
            <a:r>
              <a:rPr lang="sv-SE" altLang="en-US" sz="2400" dirty="0">
                <a:hlinkClick r:id="rId6"/>
              </a:rPr>
              <a:t>https://www.bloomberglaw.com/</a:t>
            </a:r>
            <a:r>
              <a:rPr lang="sv-SE" altLang="en-US" sz="2400" dirty="0"/>
              <a:t> </a:t>
            </a:r>
          </a:p>
          <a:p>
            <a:endParaRPr lang="en-US" altLang="en-US" sz="2900" dirty="0"/>
          </a:p>
          <a:p>
            <a:pPr marL="457200" lvl="1" indent="0">
              <a:buNone/>
            </a:pPr>
            <a:endParaRPr lang="en-US" alt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fined">
  <a:themeElements>
    <a:clrScheme name="Refined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Refined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8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99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9c742c4-e61c-4fa5-be89-a3cb566a80d1}" enabled="0" method="" siteId="{79c742c4-e61c-4fa5-be89-a3cb566a80d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5253</TotalTime>
  <Words>450</Words>
  <Application>Microsoft Macintosh PowerPoint</Application>
  <PresentationFormat>On-screen Show (4:3)</PresentationFormat>
  <Paragraphs>83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Times New Roman</vt:lpstr>
      <vt:lpstr>Wingdings</vt:lpstr>
      <vt:lpstr>Refined</vt:lpstr>
      <vt:lpstr>Helpful Library Resources</vt:lpstr>
      <vt:lpstr>The Most Important Thing</vt:lpstr>
      <vt:lpstr>How do I access paywalled news? </vt:lpstr>
      <vt:lpstr>Monitoring New Regulations </vt:lpstr>
      <vt:lpstr>How Do I Find Law Review Articles</vt:lpstr>
      <vt:lpstr>I Don’t Remember Westlaw/Lexis.  How Can I Get a Refresher?</vt:lpstr>
      <vt:lpstr>Other Helpful Resources</vt:lpstr>
      <vt:lpstr>What About Books &amp; Book Chapters? </vt:lpstr>
      <vt:lpstr>Some of my favorite things</vt:lpstr>
      <vt:lpstr>What About AI?</vt:lpstr>
      <vt:lpstr>Reminder</vt:lpstr>
    </vt:vector>
  </TitlesOfParts>
  <Company>VALPARAISO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Stalking the Killer Note Topic</dc:title>
  <dc:creator>SPROBST</dc:creator>
  <cp:lastModifiedBy>Susan Schneider</cp:lastModifiedBy>
  <cp:revision>35</cp:revision>
  <cp:lastPrinted>2021-08-23T20:47:52Z</cp:lastPrinted>
  <dcterms:created xsi:type="dcterms:W3CDTF">2005-08-02T18:55:42Z</dcterms:created>
  <dcterms:modified xsi:type="dcterms:W3CDTF">2026-09-11T17:53:32Z</dcterms:modified>
</cp:coreProperties>
</file>