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706"/>
  </p:normalViewPr>
  <p:slideViewPr>
    <p:cSldViewPr snapToGrid="0">
      <p:cViewPr varScale="1">
        <p:scale>
          <a:sx n="91" d="100"/>
          <a:sy n="91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abcnews.com/Health/californias-new-ultra-processed-foods-label-law/story?id=136848155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abcnews.com/Health/californias-new-ultra-processed-foods-label-law/story?id=13684815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0CAA0-2F73-4585-8F85-7EC27B9AD94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A7BF7C-FCD9-4C24-A66D-EB10F9B3D2CF}">
      <dgm:prSet/>
      <dgm:spPr/>
      <dgm:t>
        <a:bodyPr/>
        <a:lstStyle/>
        <a:p>
          <a:r>
            <a:rPr lang="en-US"/>
            <a:t>Example to discuss:</a:t>
          </a:r>
        </a:p>
      </dgm:t>
    </dgm:pt>
    <dgm:pt modelId="{28FC0090-5387-4048-8C18-8C05B5878A1D}" type="parTrans" cxnId="{E7C66206-27CD-495A-AED9-6173CECAE8CA}">
      <dgm:prSet/>
      <dgm:spPr/>
      <dgm:t>
        <a:bodyPr/>
        <a:lstStyle/>
        <a:p>
          <a:endParaRPr lang="en-US"/>
        </a:p>
      </dgm:t>
    </dgm:pt>
    <dgm:pt modelId="{55D3223D-DFB6-458C-8C43-47BD2F79DCB7}" type="sibTrans" cxnId="{E7C66206-27CD-495A-AED9-6173CECAE8CA}">
      <dgm:prSet/>
      <dgm:spPr/>
      <dgm:t>
        <a:bodyPr/>
        <a:lstStyle/>
        <a:p>
          <a:endParaRPr lang="en-US"/>
        </a:p>
      </dgm:t>
    </dgm:pt>
    <dgm:pt modelId="{C2F22975-EEA7-4C2F-ACAB-092A7EAB6DD9}">
      <dgm:prSet/>
      <dgm:spPr/>
      <dgm:t>
        <a:bodyPr/>
        <a:lstStyle/>
        <a:p>
          <a:r>
            <a:rPr lang="en-US" dirty="0"/>
            <a:t>Suppose you want to write about the new  law in California that establishes a label for foods that are not ultra-processed. You read about it in a news article: Mary </a:t>
          </a:r>
          <a:r>
            <a:rPr lang="en-US" dirty="0" err="1"/>
            <a:t>Kekatos</a:t>
          </a:r>
          <a:r>
            <a:rPr lang="en-US" dirty="0"/>
            <a:t>, </a:t>
          </a:r>
          <a:r>
            <a:rPr lang="en-US" i="1" dirty="0"/>
            <a:t>What to Know About California Ultra-processed Foods Label Law</a:t>
          </a:r>
          <a:r>
            <a:rPr lang="en-US" dirty="0"/>
            <a:t>, ABC News (Sept. 29, 2026) available at </a:t>
          </a:r>
          <a:r>
            <a:rPr lang="en-US" dirty="0">
              <a:hlinkClick xmlns:r="http://schemas.openxmlformats.org/officeDocument/2006/relationships" r:id="rId1"/>
            </a:rPr>
            <a:t>https://abcnews.com/Health/californias-new-ultra-processed-foods-label-law/story?id=136848155</a:t>
          </a:r>
          <a:r>
            <a:rPr lang="en-US" dirty="0"/>
            <a:t>.</a:t>
          </a:r>
        </a:p>
      </dgm:t>
    </dgm:pt>
    <dgm:pt modelId="{A97A54ED-0E6C-4C35-BB54-A30177133E83}" type="parTrans" cxnId="{D7122160-60ED-4BEE-A6CB-C2A27566F659}">
      <dgm:prSet/>
      <dgm:spPr/>
      <dgm:t>
        <a:bodyPr/>
        <a:lstStyle/>
        <a:p>
          <a:endParaRPr lang="en-US"/>
        </a:p>
      </dgm:t>
    </dgm:pt>
    <dgm:pt modelId="{401788B8-B41B-4910-A4D6-0DEACC5BCBB1}" type="sibTrans" cxnId="{D7122160-60ED-4BEE-A6CB-C2A27566F659}">
      <dgm:prSet/>
      <dgm:spPr/>
      <dgm:t>
        <a:bodyPr/>
        <a:lstStyle/>
        <a:p>
          <a:endParaRPr lang="en-US"/>
        </a:p>
      </dgm:t>
    </dgm:pt>
    <dgm:pt modelId="{92BAB0FA-9E80-2541-86FF-D43604F41F9C}" type="pres">
      <dgm:prSet presAssocID="{AC90CAA0-2F73-4585-8F85-7EC27B9AD941}" presName="linear" presStyleCnt="0">
        <dgm:presLayoutVars>
          <dgm:dir/>
          <dgm:animLvl val="lvl"/>
          <dgm:resizeHandles val="exact"/>
        </dgm:presLayoutVars>
      </dgm:prSet>
      <dgm:spPr/>
    </dgm:pt>
    <dgm:pt modelId="{B9420172-01E8-3648-BB08-5092EF5803E7}" type="pres">
      <dgm:prSet presAssocID="{AEA7BF7C-FCD9-4C24-A66D-EB10F9B3D2CF}" presName="parentLin" presStyleCnt="0"/>
      <dgm:spPr/>
    </dgm:pt>
    <dgm:pt modelId="{C93E2E99-4E89-9843-B0E6-4E4EC27E167A}" type="pres">
      <dgm:prSet presAssocID="{AEA7BF7C-FCD9-4C24-A66D-EB10F9B3D2CF}" presName="parentLeftMargin" presStyleLbl="node1" presStyleIdx="0" presStyleCnt="1"/>
      <dgm:spPr/>
    </dgm:pt>
    <dgm:pt modelId="{06ECA591-3CC8-7E44-8F22-A990D9379BE3}" type="pres">
      <dgm:prSet presAssocID="{AEA7BF7C-FCD9-4C24-A66D-EB10F9B3D2C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1B5BEC9-1FA4-1949-ACD6-6C35A27C413D}" type="pres">
      <dgm:prSet presAssocID="{AEA7BF7C-FCD9-4C24-A66D-EB10F9B3D2CF}" presName="negativeSpace" presStyleCnt="0"/>
      <dgm:spPr/>
    </dgm:pt>
    <dgm:pt modelId="{7E278F7D-3037-2C4D-B0A6-DFAD08251199}" type="pres">
      <dgm:prSet presAssocID="{AEA7BF7C-FCD9-4C24-A66D-EB10F9B3D2CF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7C66206-27CD-495A-AED9-6173CECAE8CA}" srcId="{AC90CAA0-2F73-4585-8F85-7EC27B9AD941}" destId="{AEA7BF7C-FCD9-4C24-A66D-EB10F9B3D2CF}" srcOrd="0" destOrd="0" parTransId="{28FC0090-5387-4048-8C18-8C05B5878A1D}" sibTransId="{55D3223D-DFB6-458C-8C43-47BD2F79DCB7}"/>
    <dgm:cxn modelId="{7AD32E27-103D-5B4B-9995-5990CEA22909}" type="presOf" srcId="{AEA7BF7C-FCD9-4C24-A66D-EB10F9B3D2CF}" destId="{C93E2E99-4E89-9843-B0E6-4E4EC27E167A}" srcOrd="0" destOrd="0" presId="urn:microsoft.com/office/officeart/2005/8/layout/list1"/>
    <dgm:cxn modelId="{D7122160-60ED-4BEE-A6CB-C2A27566F659}" srcId="{AEA7BF7C-FCD9-4C24-A66D-EB10F9B3D2CF}" destId="{C2F22975-EEA7-4C2F-ACAB-092A7EAB6DD9}" srcOrd="0" destOrd="0" parTransId="{A97A54ED-0E6C-4C35-BB54-A30177133E83}" sibTransId="{401788B8-B41B-4910-A4D6-0DEACC5BCBB1}"/>
    <dgm:cxn modelId="{AD9A96AC-CF02-2040-B6BD-EC660E85B026}" type="presOf" srcId="{C2F22975-EEA7-4C2F-ACAB-092A7EAB6DD9}" destId="{7E278F7D-3037-2C4D-B0A6-DFAD08251199}" srcOrd="0" destOrd="0" presId="urn:microsoft.com/office/officeart/2005/8/layout/list1"/>
    <dgm:cxn modelId="{887BC6F6-14EC-0945-BC69-0810E1B3B89F}" type="presOf" srcId="{AEA7BF7C-FCD9-4C24-A66D-EB10F9B3D2CF}" destId="{06ECA591-3CC8-7E44-8F22-A990D9379BE3}" srcOrd="1" destOrd="0" presId="urn:microsoft.com/office/officeart/2005/8/layout/list1"/>
    <dgm:cxn modelId="{F82C79FB-80A4-E245-857A-F16C8D2F22EE}" type="presOf" srcId="{AC90CAA0-2F73-4585-8F85-7EC27B9AD941}" destId="{92BAB0FA-9E80-2541-86FF-D43604F41F9C}" srcOrd="0" destOrd="0" presId="urn:microsoft.com/office/officeart/2005/8/layout/list1"/>
    <dgm:cxn modelId="{898A1753-5778-F349-BE92-339184969C17}" type="presParOf" srcId="{92BAB0FA-9E80-2541-86FF-D43604F41F9C}" destId="{B9420172-01E8-3648-BB08-5092EF5803E7}" srcOrd="0" destOrd="0" presId="urn:microsoft.com/office/officeart/2005/8/layout/list1"/>
    <dgm:cxn modelId="{C089667C-D906-484B-BB1B-B8577BBB55FA}" type="presParOf" srcId="{B9420172-01E8-3648-BB08-5092EF5803E7}" destId="{C93E2E99-4E89-9843-B0E6-4E4EC27E167A}" srcOrd="0" destOrd="0" presId="urn:microsoft.com/office/officeart/2005/8/layout/list1"/>
    <dgm:cxn modelId="{D94758F6-9891-4B49-8F24-BA44FC172508}" type="presParOf" srcId="{B9420172-01E8-3648-BB08-5092EF5803E7}" destId="{06ECA591-3CC8-7E44-8F22-A990D9379BE3}" srcOrd="1" destOrd="0" presId="urn:microsoft.com/office/officeart/2005/8/layout/list1"/>
    <dgm:cxn modelId="{9FA8D009-4A9D-874E-80BC-071CD96E2D6F}" type="presParOf" srcId="{92BAB0FA-9E80-2541-86FF-D43604F41F9C}" destId="{11B5BEC9-1FA4-1949-ACD6-6C35A27C413D}" srcOrd="1" destOrd="0" presId="urn:microsoft.com/office/officeart/2005/8/layout/list1"/>
    <dgm:cxn modelId="{09C963D0-2249-7C45-AF2A-F8409FF5DA00}" type="presParOf" srcId="{92BAB0FA-9E80-2541-86FF-D43604F41F9C}" destId="{7E278F7D-3037-2C4D-B0A6-DFAD082511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78F7D-3037-2C4D-B0A6-DFAD08251199}">
      <dsp:nvSpPr>
        <dsp:cNvPr id="0" name=""/>
        <dsp:cNvSpPr/>
      </dsp:nvSpPr>
      <dsp:spPr>
        <a:xfrm>
          <a:off x="0" y="673929"/>
          <a:ext cx="10515600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562356" rIns="816127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Suppose you want to write about the new  law in California that establishes a label for foods that are not ultra-processed. You read about it in a news article: Mary </a:t>
          </a:r>
          <a:r>
            <a:rPr lang="en-US" sz="2700" kern="1200" dirty="0" err="1"/>
            <a:t>Kekatos</a:t>
          </a:r>
          <a:r>
            <a:rPr lang="en-US" sz="2700" kern="1200" dirty="0"/>
            <a:t>, </a:t>
          </a:r>
          <a:r>
            <a:rPr lang="en-US" sz="2700" i="1" kern="1200" dirty="0"/>
            <a:t>What to Know About California Ultra-processed Foods Label Law</a:t>
          </a:r>
          <a:r>
            <a:rPr lang="en-US" sz="2700" kern="1200" dirty="0"/>
            <a:t>, ABC News (Sept. 29, 2026) available at </a:t>
          </a:r>
          <a:r>
            <a:rPr lang="en-US" sz="2700" kern="1200" dirty="0">
              <a:hlinkClick xmlns:r="http://schemas.openxmlformats.org/officeDocument/2006/relationships" r:id="rId1"/>
            </a:rPr>
            <a:t>https://abcnews.com/Health/californias-new-ultra-processed-foods-label-law/story?id=136848155</a:t>
          </a:r>
          <a:r>
            <a:rPr lang="en-US" sz="2700" kern="1200" dirty="0"/>
            <a:t>.</a:t>
          </a:r>
        </a:p>
      </dsp:txBody>
      <dsp:txXfrm>
        <a:off x="0" y="673929"/>
        <a:ext cx="10515600" cy="3402000"/>
      </dsp:txXfrm>
    </dsp:sp>
    <dsp:sp modelId="{06ECA591-3CC8-7E44-8F22-A990D9379BE3}">
      <dsp:nvSpPr>
        <dsp:cNvPr id="0" name=""/>
        <dsp:cNvSpPr/>
      </dsp:nvSpPr>
      <dsp:spPr>
        <a:xfrm>
          <a:off x="525780" y="275409"/>
          <a:ext cx="736092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Example to discuss:</a:t>
          </a:r>
        </a:p>
      </dsp:txBody>
      <dsp:txXfrm>
        <a:off x="564688" y="314317"/>
        <a:ext cx="728310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2C68-5CFE-4649-91EF-62EDF3A8E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65ACDB-AE86-FCFF-DF76-3D2B86D6CF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08D7F-0085-60B0-423C-4FE40FA3E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07C57-405A-FBF5-2B1E-450D915C4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C0E76-8765-9D80-0B75-3C0E6AB9A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3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065C-F48E-7536-6F49-F9461839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24247-7F62-1B77-129B-B7E6A151D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0AEF1-9966-9616-A384-C864945BC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15F55-25EE-4561-548C-C03BEA62C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E5E5C-7D54-52CC-FD93-38671627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4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701A-311E-C1A0-5637-56FBCCEA9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23719-EBC3-3E6C-D5E2-A948AFD10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9257-E32E-43AB-9668-1C9CFB953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E5842-9732-5BEA-3B1C-33B6D09C9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D0BF8-56D5-B132-62AA-1CFCF0349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4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00A2F-62B5-2966-DF27-0AABA60E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115D8-2684-363B-9826-2C680A5C6D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2C2F6-7050-88A8-3A00-0A9EDD52C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EB5FD-474C-86F9-4FDD-6F95B22AD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43E19-3611-5505-80FF-9519C56B6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1ED50-01FB-9E94-3197-FDFDCC8F3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2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5016B-02D5-D61B-3DEF-2BA6D9665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23D6B-5A49-A926-9FFF-A9FDD9ADB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4C8F9-FDE0-8E37-184E-1D051CB1C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5D76A6-8449-93E0-127F-408BA932DE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D57877-3BD4-33CF-781B-9763633D1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D4F38D-F797-3832-EB40-02E125EE6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FBD2D-AABD-C2DC-9C20-117628D9C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6CFE1E-65CF-5798-C93C-B82F0ED8D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23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0863-E190-E0AA-8C5D-154A242E8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4DDE1-BD62-D93F-6936-511B72E04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34CE-90B4-4A30-DFB6-1A4A0B2C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2F330-7F26-799F-FF25-E0E2EDC6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0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8F5922-A468-3E26-1342-C3950ECA1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2F7DE1-746C-030D-4203-C8A372F1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09BDF-2842-FE16-ADA0-93DFCDF0A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5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5186C-8C1E-1C8D-E3B6-9B67B4612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4DB7F-FE38-173F-2DB0-E7C76672F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0F8A1-23C9-14CA-C3F5-518D04195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231FF-DBCA-C762-81F1-93DCFEF8C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440D-6F20-87D3-7C69-EAF2D9140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82F33-B7FF-DB24-22A5-871A4567A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21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B2613-945A-B4B3-2DD3-8B0F732B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B51825-C306-9D25-4C83-109FE8B58A6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033AD-B88A-63C8-4213-543BA54B9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E66BB-9BDA-579C-2142-4160EE772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E7318-CA9E-5D10-C1BD-4939EE56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6E124-C3D3-0C06-0A29-7E7B986D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1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19A24-9DD3-93C5-AB5B-0D607F69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F6F13-17E9-B062-5585-9B6B83208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0B78E-2464-26AC-DF7F-2C2E0F620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71FBF-446B-5396-2468-F9C6E93E4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AC2E6-2A23-2185-14FB-E9C160670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7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346906-1FD2-0A3C-4EE6-94182F965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ED05A-2BF7-5D45-3999-2E69D12F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C638B-7795-8CD7-A52E-A8883534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19AD-8CA7-D1F9-8B63-EAF6C2C4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2D4B2-EC33-D1E0-9292-FC86D2310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91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E397CF-61AD-9C1E-9B44-1911670C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BBD88-EBCD-710A-C7FF-0AFDDB3D9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B96C9-F5D3-E2B9-4F6E-A924C11E50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F3E87F-0575-4045-9AC0-120823CE7BF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AF7B8-17CC-AAD6-8AE4-F527BECE4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9513A-39FA-D2DE-A523-D234A8A2AA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654200-9F21-0A43-94D1-955B7DD28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6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550E77-2CD5-5936-426E-EA536B736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74819"/>
            <a:ext cx="4826795" cy="2858363"/>
          </a:xfrm>
        </p:spPr>
        <p:txBody>
          <a:bodyPr>
            <a:normAutofit/>
          </a:bodyPr>
          <a:lstStyle/>
          <a:p>
            <a:pPr algn="l"/>
            <a:r>
              <a:rPr lang="en-US" sz="7200">
                <a:solidFill>
                  <a:schemeClr val="bg1"/>
                </a:solidFill>
              </a:rPr>
              <a:t>Citation of 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5A9E62-A11C-A3CF-3C0E-998B68DAB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4414180"/>
            <a:ext cx="4830283" cy="1594507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Advanced Legal Research &amp; Writing</a:t>
            </a:r>
          </a:p>
          <a:p>
            <a:pPr algn="l"/>
            <a:r>
              <a:rPr lang="en-US">
                <a:solidFill>
                  <a:schemeClr val="bg1"/>
                </a:solidFill>
              </a:rPr>
              <a:t>October 2,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C9D501-9C26-2079-6C1D-CE02985F0E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22" r="16171" b="-2"/>
          <a:stretch>
            <a:fillRect/>
          </a:stretch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74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056A8-4400-C4FE-5BCF-78883F2E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 sz="8000">
                <a:solidFill>
                  <a:schemeClr val="bg1"/>
                </a:solidFill>
              </a:rPr>
              <a:t>What has to be cited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304F3-4345-282F-F22B-37BB1A3F8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The research that you relied for any statement of fact</a:t>
            </a:r>
          </a:p>
          <a:p>
            <a:r>
              <a:rPr lang="en-US" sz="2000" dirty="0">
                <a:solidFill>
                  <a:schemeClr val="bg1"/>
                </a:solidFill>
              </a:rPr>
              <a:t>Source of any data or statistics 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The ideas or arguments from anyone else</a:t>
            </a:r>
          </a:p>
          <a:p>
            <a:r>
              <a:rPr lang="en-US" sz="2000" dirty="0">
                <a:solidFill>
                  <a:schemeClr val="bg1"/>
                </a:solidFill>
              </a:rPr>
              <a:t>Graphics, photos, media produced by others.</a:t>
            </a:r>
          </a:p>
          <a:p>
            <a:r>
              <a:rPr lang="en-US" sz="2000" dirty="0">
                <a:solidFill>
                  <a:schemeClr val="bg1"/>
                </a:solidFill>
              </a:rPr>
              <a:t>The source for any quotation (plus quotes if word-for-word)</a:t>
            </a:r>
          </a:p>
          <a:p>
            <a:r>
              <a:rPr lang="en-US" sz="2000" dirty="0">
                <a:solidFill>
                  <a:schemeClr val="bg1"/>
                </a:solidFill>
              </a:rPr>
              <a:t>Distinctive phrases or terms coined by others</a:t>
            </a:r>
          </a:p>
          <a:p>
            <a:r>
              <a:rPr lang="en-US" sz="2000" dirty="0">
                <a:solidFill>
                  <a:schemeClr val="bg1"/>
                </a:solidFill>
              </a:rPr>
              <a:t>Data, statistics, or facts produced or documented by others.</a:t>
            </a:r>
          </a:p>
        </p:txBody>
      </p:sp>
    </p:spTree>
    <p:extLst>
      <p:ext uri="{BB962C8B-B14F-4D97-AF65-F5344CB8AC3E}">
        <p14:creationId xmlns:p14="http://schemas.microsoft.com/office/powerpoint/2010/main" val="47638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1595BC-E241-FE0D-F0DD-79B60C8BB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Citations Establish Credibility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A4DE1-A79E-D9D4-0675-86ACE3DC3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dirty="0"/>
              <a:t>Provide proof of your research</a:t>
            </a:r>
          </a:p>
          <a:p>
            <a:r>
              <a:rPr lang="en-US" dirty="0"/>
              <a:t>Bolster your argument</a:t>
            </a:r>
          </a:p>
          <a:p>
            <a:r>
              <a:rPr lang="en-US" dirty="0"/>
              <a:t>Evidence good quality research and writing</a:t>
            </a:r>
          </a:p>
          <a:p>
            <a:r>
              <a:rPr lang="en-US" dirty="0"/>
              <a:t>Enhance your chances for publication</a:t>
            </a:r>
          </a:p>
        </p:txBody>
      </p:sp>
      <p:pic>
        <p:nvPicPr>
          <p:cNvPr id="5" name="Picture 4" descr="Calculator on a notebook">
            <a:extLst>
              <a:ext uri="{FF2B5EF4-FFF2-40B4-BE49-F238E27FC236}">
                <a16:creationId xmlns:a16="http://schemas.microsoft.com/office/drawing/2014/main" id="{0953A530-9604-FA46-0088-27FBFE963E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76" r="17323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6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nt">
            <a:extLst>
              <a:ext uri="{FF2B5EF4-FFF2-40B4-BE49-F238E27FC236}">
                <a16:creationId xmlns:a16="http://schemas.microsoft.com/office/drawing/2014/main" id="{D380959B-464C-9ED8-C9EB-AB6FC997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5448" y="8300"/>
            <a:ext cx="10966551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B83858-ED7D-57B6-6CAA-83168807C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5" cy="685800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7E54DF-C265-74F7-68E6-CEFE1682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390" y="759126"/>
            <a:ext cx="4596245" cy="1711119"/>
          </a:xfrm>
        </p:spPr>
        <p:txBody>
          <a:bodyPr anchor="ctr">
            <a:normAutofit/>
          </a:bodyPr>
          <a:lstStyle/>
          <a:p>
            <a:r>
              <a:rPr lang="en-US" sz="4000"/>
              <a:t>Bluebook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97FFD4-A8B9-3D4D-1623-7BE467E4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90500" dist="139700" dir="3000000" sx="94000" sy="94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AB542-84C0-842E-E970-4209B691F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12" y="759126"/>
            <a:ext cx="3761977" cy="5374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A47F5-7624-FB94-FE90-4F233FDC2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6390" y="2470244"/>
            <a:ext cx="4596245" cy="3769836"/>
          </a:xfrm>
        </p:spPr>
        <p:txBody>
          <a:bodyPr anchor="ctr">
            <a:normAutofit/>
          </a:bodyPr>
          <a:lstStyle/>
          <a:p>
            <a:r>
              <a:rPr lang="en-US" dirty="0"/>
              <a:t>The standard form for legal citations</a:t>
            </a:r>
          </a:p>
          <a:p>
            <a:r>
              <a:rPr lang="en-US" dirty="0"/>
              <a:t>Some differences between law review and court documents</a:t>
            </a:r>
          </a:p>
          <a:p>
            <a:r>
              <a:rPr lang="en-US" dirty="0"/>
              <a:t>Basic rules for different categories of citation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925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92CFBE-9FAC-253E-43F9-89444AC1B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1030406"/>
            <a:ext cx="8147713" cy="3081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Get all the information you need for a proper citation when you first rely on a source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1A112E-24D9-F248-C882-3960010B4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96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35E389-23BD-1E35-E6E7-9C040F7D43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B088DD-979D-5329-EE38-7AD45B76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What to cite?  </a:t>
            </a:r>
            <a:r>
              <a:rPr lang="en-US" i="1" dirty="0">
                <a:solidFill>
                  <a:srgbClr val="FFFFFF"/>
                </a:solidFill>
              </a:rPr>
              <a:t>Primary Authority  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C34BE826-D51F-F495-9203-2FACD4DEB7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5357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1296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83B46A-42B9-438F-F807-59834B29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What if you want to publish your article online instead of a law review article?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FD81-91D6-6CF4-0223-229F3D78F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08061"/>
            <a:ext cx="5008901" cy="4571972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Talk to us to explain</a:t>
            </a:r>
          </a:p>
          <a:p>
            <a:r>
              <a:rPr lang="en-US" sz="2400" dirty="0">
                <a:solidFill>
                  <a:schemeClr val="bg1"/>
                </a:solidFill>
              </a:rPr>
              <a:t>Hyperlinks can be embedded in the article instead of using footnotes, but the same rules on what to cite apply</a:t>
            </a:r>
          </a:p>
          <a:p>
            <a:r>
              <a:rPr lang="en-US" sz="2400" dirty="0">
                <a:solidFill>
                  <a:schemeClr val="bg1"/>
                </a:solidFill>
              </a:rPr>
              <a:t>Double check the accuracy and currency of your sources</a:t>
            </a:r>
          </a:p>
          <a:p>
            <a:r>
              <a:rPr lang="en-US" sz="2400" dirty="0">
                <a:solidFill>
                  <a:schemeClr val="bg1"/>
                </a:solidFill>
              </a:rPr>
              <a:t>The importance of primary citation is also the same</a:t>
            </a:r>
          </a:p>
          <a:p>
            <a:r>
              <a:rPr lang="en-US" sz="2400" dirty="0">
                <a:solidFill>
                  <a:schemeClr val="bg1"/>
                </a:solidFill>
              </a:rPr>
              <a:t>Talk to librarians about obtaining permanent cites for webpages</a:t>
            </a:r>
          </a:p>
        </p:txBody>
      </p:sp>
    </p:spTree>
    <p:extLst>
      <p:ext uri="{BB962C8B-B14F-4D97-AF65-F5344CB8AC3E}">
        <p14:creationId xmlns:p14="http://schemas.microsoft.com/office/powerpoint/2010/main" val="120422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290</Words>
  <Application>Microsoft Macintosh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Citation of Sources</vt:lpstr>
      <vt:lpstr>What has to be cited</vt:lpstr>
      <vt:lpstr>Citations Establish Credibility</vt:lpstr>
      <vt:lpstr>Bluebook</vt:lpstr>
      <vt:lpstr>Get all the information you need for a proper citation when you first rely on a source</vt:lpstr>
      <vt:lpstr>What to cite?  Primary Authority  </vt:lpstr>
      <vt:lpstr>What if you want to publish your article online instead of a law review article?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Schneider</dc:creator>
  <cp:lastModifiedBy>Susan Schneider</cp:lastModifiedBy>
  <cp:revision>2</cp:revision>
  <dcterms:created xsi:type="dcterms:W3CDTF">2026-10-02T00:39:12Z</dcterms:created>
  <dcterms:modified xsi:type="dcterms:W3CDTF">2026-10-02T01:32:13Z</dcterms:modified>
</cp:coreProperties>
</file>